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aleway"/>
      <p:regular r:id="rId48"/>
      <p:bold r:id="rId49"/>
      <p:italic r:id="rId50"/>
      <p:boldItalic r:id="rId51"/>
    </p:embeddedFont>
    <p:embeddedFont>
      <p:font typeface="Raleway ExtraBold"/>
      <p:bold r:id="rId52"/>
      <p:boldItalic r:id="rId53"/>
    </p:embeddedFont>
    <p:embeddedFont>
      <p:font typeface="La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regular.fntdata"/><Relationship Id="rId47" Type="http://schemas.openxmlformats.org/officeDocument/2006/relationships/slide" Target="slides/slide42.xml"/><Relationship Id="rId49"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RalewayExtraBold-boldItalic.fntdata"/><Relationship Id="rId52" Type="http://schemas.openxmlformats.org/officeDocument/2006/relationships/font" Target="fonts/RalewayExtraBold-bold.fntdata"/><Relationship Id="rId11" Type="http://schemas.openxmlformats.org/officeDocument/2006/relationships/slide" Target="slides/slide6.xml"/><Relationship Id="rId55" Type="http://schemas.openxmlformats.org/officeDocument/2006/relationships/font" Target="fonts/Lato-bold.fntdata"/><Relationship Id="rId10" Type="http://schemas.openxmlformats.org/officeDocument/2006/relationships/slide" Target="slides/slide5.xml"/><Relationship Id="rId54" Type="http://schemas.openxmlformats.org/officeDocument/2006/relationships/font" Target="fonts/Lato-regular.fntdata"/><Relationship Id="rId13" Type="http://schemas.openxmlformats.org/officeDocument/2006/relationships/slide" Target="slides/slide8.xml"/><Relationship Id="rId57" Type="http://schemas.openxmlformats.org/officeDocument/2006/relationships/font" Target="fonts/Lato-boldItalic.fntdata"/><Relationship Id="rId12" Type="http://schemas.openxmlformats.org/officeDocument/2006/relationships/slide" Target="slides/slide7.xml"/><Relationship Id="rId56"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grem.com/G1-2022"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pple.com/apple-watch-series-7/index.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hop.kmb.com.tw/index.php?route=product/product&amp;product_id=851&amp;language=zh-TW&amp;currency=TWD&amp;gclid=CjwKCAjw5P2aBhAlEiwAAdY7dMgymCIa1_CM857xjDmZcp1zjtp40Dese9YmaYQDdVpKlQKVedVOqBoCEiEQAvD_BwE" TargetMode="External"/><Relationship Id="rId3" Type="http://schemas.openxmlformats.org/officeDocument/2006/relationships/hyperlink" Target="https://www.youtube.com/watch?v=F99YrfCzJ7o&amp;ab_channel=Joema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www/us/en/gaming/resources/wifi-6.html" TargetMode="External"/><Relationship Id="rId3" Type="http://schemas.openxmlformats.org/officeDocument/2006/relationships/hyperlink" Target="https://www.dignited.com/99428/bluetooth-5-3/" TargetMode="External"/><Relationship Id="rId4" Type="http://schemas.openxmlformats.org/officeDocument/2006/relationships/hyperlink" Target="https://www.dignited.com/99428/bluetooth-5-3/" TargetMode="External"/><Relationship Id="rId5" Type="http://schemas.openxmlformats.org/officeDocument/2006/relationships/hyperlink" Target="https://www.dignited.com/99428/bluetooth-5-3/"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er.com/tw-zh/predator/chairs/thronos/thronos-air" TargetMode="External"/><Relationship Id="rId3" Type="http://schemas.openxmlformats.org/officeDocument/2006/relationships/hyperlink" Target="https://www.chinatimes.com/newspapers/20190412000335-260204?chdtv"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7b365d3f5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7b365d3f5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https://www.ingrem.com/G1-2022</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7b365d3f5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7b365d3f5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https://www.ingrem.com/G1-2022</a:t>
            </a:r>
            <a:br>
              <a:rPr lang="zh-TW"/>
            </a:br>
            <a:r>
              <a:rPr lang="zh-TW"/>
              <a:t>https://zh.m.wikipedia.org/zh-tw/%E5%85%A8%E7%86%B1%E4%BA%A4%E6%8F%9B%E6%A9%9F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7b365d3f5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7b365d3f5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https://www.apple.com/apple-watch-series-7/index.html</a:t>
            </a:r>
            <a:br>
              <a:rPr lang="zh-TW"/>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80128133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80128133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80f6d286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80f6d286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再做個圖 模擬出我們實際產品的樣子</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c380ef096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c380ef096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再做個圖 模擬出我們實際產品的樣子</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7b1d247e0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7b1d247e0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b365d3f5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7b365d3f5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Technology</a:t>
            </a:r>
            <a:br>
              <a:rPr lang="zh-TW"/>
            </a:br>
            <a:r>
              <a:rPr lang="zh-TW" sz="1300" u="sng">
                <a:solidFill>
                  <a:schemeClr val="hlink"/>
                </a:solidFill>
                <a:latin typeface="Lato"/>
                <a:ea typeface="Lato"/>
                <a:cs typeface="Lato"/>
                <a:sym typeface="Lato"/>
                <a:hlinkClick r:id="rId2"/>
              </a:rPr>
              <a:t>https://shop.kmb.com.tw/index.php?route=product/product&amp;product_id=851&amp;language=zh-TW&amp;currency=TWD&amp;gclid=CjwKCAjw5P2aBhAlEiwAAdY7dMgymCIa1_CM857xjDmZcp1zjtp40Dese9YmaYQDdVpKlQKVedVOqBoCEiEQAvD_BwE</a:t>
            </a:r>
            <a:br>
              <a:rPr lang="zh-TW" sz="1300">
                <a:solidFill>
                  <a:srgbClr val="595959"/>
                </a:solidFill>
                <a:latin typeface="Lato"/>
                <a:ea typeface="Lato"/>
                <a:cs typeface="Lato"/>
                <a:sym typeface="Lato"/>
              </a:rPr>
            </a:br>
            <a:br>
              <a:rPr lang="zh-TW" sz="1300">
                <a:solidFill>
                  <a:srgbClr val="595959"/>
                </a:solidFill>
                <a:latin typeface="Lato"/>
                <a:ea typeface="Lato"/>
                <a:cs typeface="Lato"/>
                <a:sym typeface="Lato"/>
              </a:rPr>
            </a:br>
            <a:r>
              <a:rPr lang="zh-TW" sz="1300" u="sng">
                <a:solidFill>
                  <a:schemeClr val="hlink"/>
                </a:solidFill>
                <a:latin typeface="Lato"/>
                <a:ea typeface="Lato"/>
                <a:cs typeface="Lato"/>
                <a:sym typeface="Lato"/>
                <a:hlinkClick r:id="rId3"/>
              </a:rPr>
              <a:t>https://www.youtube.com/watch?v=F99YrfCzJ7o&amp;ab_channel=Joeman</a:t>
            </a:r>
            <a:br>
              <a:rPr lang="zh-TW" sz="1300">
                <a:solidFill>
                  <a:srgbClr val="595959"/>
                </a:solidFill>
                <a:latin typeface="Lato"/>
                <a:ea typeface="Lato"/>
                <a:cs typeface="Lato"/>
                <a:sym typeface="Lato"/>
              </a:rPr>
            </a:br>
            <a:br>
              <a:rPr lang="zh-TW" sz="1300">
                <a:solidFill>
                  <a:srgbClr val="595959"/>
                </a:solidFill>
                <a:latin typeface="Lato"/>
                <a:ea typeface="Lato"/>
                <a:cs typeface="Lato"/>
                <a:sym typeface="Lato"/>
              </a:rPr>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ce3b0fb5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ce3b0fb5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熱療：使用紅外線或加熱墊來幫助減輕肌肉疲勞並減輕肌肉痙攣。</a:t>
            </a:r>
            <a:endParaRPr/>
          </a:p>
          <a:p>
            <a:pPr indent="0" lvl="0" marL="0" rtl="0" algn="l">
              <a:spcBef>
                <a:spcPts val="0"/>
              </a:spcBef>
              <a:spcAft>
                <a:spcPts val="0"/>
              </a:spcAft>
              <a:buNone/>
            </a:pPr>
            <a:r>
              <a:rPr lang="zh-TW"/>
              <a:t>氣壓按摩：使用壓力感應器來控制氣壓進行按摩肌肉。</a:t>
            </a:r>
            <a:endParaRPr/>
          </a:p>
          <a:p>
            <a:pPr indent="0" lvl="0" marL="0" rtl="0" algn="l">
              <a:spcBef>
                <a:spcPts val="0"/>
              </a:spcBef>
              <a:spcAft>
                <a:spcPts val="0"/>
              </a:spcAft>
              <a:buNone/>
            </a:pPr>
            <a:r>
              <a:rPr lang="zh-TW"/>
              <a:t>振動按摩：使用振動來放鬆肌肉。</a:t>
            </a:r>
            <a:endParaRPr/>
          </a:p>
          <a:p>
            <a:pPr indent="0" lvl="0" marL="0" rtl="0" algn="l">
              <a:spcBef>
                <a:spcPts val="0"/>
              </a:spcBef>
              <a:spcAft>
                <a:spcPts val="0"/>
              </a:spcAft>
              <a:buNone/>
            </a:pPr>
            <a:r>
              <a:rPr lang="zh-TW"/>
              <a:t>紅外線燈、氣壓感應器和溫度感應器、加速度計、壓力感應器。</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ce3b0fb53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ce3b0fb53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7b1d247e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7b1d247e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ce3b0fb53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ce3b0fb53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chemeClr val="dk1"/>
                </a:solidFill>
                <a:highlight>
                  <a:srgbClr val="F8F9FA"/>
                </a:highlight>
              </a:rPr>
              <a:t>Capacitive air pressure transducer </a:t>
            </a:r>
            <a:endParaRPr sz="1200">
              <a:solidFill>
                <a:schemeClr val="dk1"/>
              </a:solidFill>
              <a:highlight>
                <a:srgbClr val="F8F9FA"/>
              </a:highlight>
            </a:endParaRPr>
          </a:p>
          <a:p>
            <a:pPr indent="0" lvl="0" marL="0" rtl="0" algn="l">
              <a:spcBef>
                <a:spcPts val="0"/>
              </a:spcBef>
              <a:spcAft>
                <a:spcPts val="0"/>
              </a:spcAft>
              <a:buNone/>
            </a:pPr>
            <a:r>
              <a:rPr lang="zh-TW" sz="1200">
                <a:solidFill>
                  <a:schemeClr val="dk1"/>
                </a:solidFill>
                <a:highlight>
                  <a:srgbClr val="F8F9FA"/>
                </a:highlight>
              </a:rPr>
              <a:t>在這種方法中，兩個容量板通過很小的間隙彼此分離。一個是固定的，而另一個（與空氣接觸）充當彈性隔膜（請參閱右側的圖表）。增加空氣壓力使隔膜變形，縮小缺口并減小容量。容量的變化被轉換成電信號。</a:t>
            </a:r>
            <a:endParaRPr sz="1200">
              <a:solidFill>
                <a:schemeClr val="dk1"/>
              </a:solidFill>
              <a:highlight>
                <a:srgbClr val="F8F9FA"/>
              </a:highlight>
            </a:endParaRPr>
          </a:p>
          <a:p>
            <a:pPr indent="0" lvl="0" marL="0" rtl="0" algn="l">
              <a:spcBef>
                <a:spcPts val="0"/>
              </a:spcBef>
              <a:spcAft>
                <a:spcPts val="0"/>
              </a:spcAft>
              <a:buNone/>
            </a:pPr>
            <a:r>
              <a:rPr lang="zh-TW" sz="1200">
                <a:solidFill>
                  <a:schemeClr val="dk1"/>
                </a:solidFill>
                <a:highlight>
                  <a:srgbClr val="F8F9FA"/>
                </a:highlight>
              </a:rPr>
              <a:t>Inductive air pressure transducer</a:t>
            </a:r>
            <a:endParaRPr sz="1200">
              <a:solidFill>
                <a:schemeClr val="dk1"/>
              </a:solidFill>
              <a:highlight>
                <a:srgbClr val="F8F9FA"/>
              </a:highlight>
            </a:endParaRPr>
          </a:p>
          <a:p>
            <a:pPr indent="0" lvl="0" marL="0" rtl="0" algn="l">
              <a:spcBef>
                <a:spcPts val="0"/>
              </a:spcBef>
              <a:spcAft>
                <a:spcPts val="0"/>
              </a:spcAft>
              <a:buNone/>
            </a:pPr>
            <a:r>
              <a:rPr lang="zh-TW" sz="1200">
                <a:solidFill>
                  <a:schemeClr val="dk1"/>
                </a:solidFill>
                <a:highlight>
                  <a:srgbClr val="F8F9FA"/>
                </a:highlight>
              </a:rPr>
              <a:t>使用產生感應電流的原理，將隔膜的變形轉換成鐵磁核心的線性運動。核心的運動導致另一個輔助接頭繞組上由交流電源驅動的繞組產生的感應電流的變化。這種變化反過來又被轉換成電信號。</a:t>
            </a:r>
            <a:endParaRPr sz="1200">
              <a:solidFill>
                <a:schemeClr val="dk1"/>
              </a:solidFill>
              <a:highlight>
                <a:srgbClr val="F8F9FA"/>
              </a:highlight>
            </a:endParaRPr>
          </a:p>
          <a:p>
            <a:pPr indent="0" lvl="0" marL="0" rtl="0" algn="l">
              <a:spcBef>
                <a:spcPts val="0"/>
              </a:spcBef>
              <a:spcAft>
                <a:spcPts val="0"/>
              </a:spcAft>
              <a:buNone/>
            </a:pPr>
            <a:r>
              <a:rPr lang="zh-TW" sz="1200">
                <a:solidFill>
                  <a:schemeClr val="dk1"/>
                </a:solidFill>
                <a:highlight>
                  <a:srgbClr val="F8F9FA"/>
                </a:highlight>
              </a:rPr>
              <a:t>通常來說，按摩椅的氣壓感測器會使用電阻式氣壓感測器。這是因為電阻式氣壓感測器具有較低的成本、較簡單的結構、較低的敏感度、較低的精度和較低的溫度穩定性</a:t>
            </a:r>
            <a:endParaRPr sz="1200">
              <a:solidFill>
                <a:schemeClr val="dk1"/>
              </a:solidFill>
              <a:highlight>
                <a:srgbClr val="F8F9FA"/>
              </a:highlight>
            </a:endParaRPr>
          </a:p>
          <a:p>
            <a:pPr indent="0" lvl="0" marL="0" rtl="0" algn="l">
              <a:spcBef>
                <a:spcPts val="0"/>
              </a:spcBef>
              <a:spcAft>
                <a:spcPts val="0"/>
              </a:spcAft>
              <a:buNone/>
            </a:pPr>
            <a:r>
              <a:t/>
            </a:r>
            <a:endParaRPr sz="1200">
              <a:solidFill>
                <a:schemeClr val="dk1"/>
              </a:solidFill>
              <a:highlight>
                <a:srgbClr val="F8F9FA"/>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ce3b0fb53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ce3b0fb53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溫度感測器通常是通過測量溫度對某種物理量的影響來工作的。</a:t>
            </a:r>
            <a:endParaRPr/>
          </a:p>
          <a:p>
            <a:pPr indent="0" lvl="0" marL="0" rtl="0" algn="l">
              <a:spcBef>
                <a:spcPts val="0"/>
              </a:spcBef>
              <a:spcAft>
                <a:spcPts val="0"/>
              </a:spcAft>
              <a:buClr>
                <a:schemeClr val="dk1"/>
              </a:buClr>
              <a:buSzPts val="1100"/>
              <a:buFont typeface="Arial"/>
              <a:buNone/>
            </a:pPr>
            <a:r>
              <a:rPr lang="zh-TW"/>
              <a:t>溫度感測器可以分為兩大類：接觸式溫度感測器和非接觸式溫度感測器。接觸式溫度感測器必須直接接觸到待測物，並測量接觸點的溫度。常見的接觸式溫度感測器有溫度計、溫濕度計和熱電偶。</a:t>
            </a:r>
            <a:endParaRPr/>
          </a:p>
          <a:p>
            <a:pPr indent="0" lvl="0" marL="0" rtl="0" algn="l">
              <a:spcBef>
                <a:spcPts val="0"/>
              </a:spcBef>
              <a:spcAft>
                <a:spcPts val="0"/>
              </a:spcAft>
              <a:buClr>
                <a:schemeClr val="dk1"/>
              </a:buClr>
              <a:buSzPts val="1100"/>
              <a:buFont typeface="Arial"/>
              <a:buNone/>
            </a:pPr>
            <a:r>
              <a:rPr lang="zh-TW"/>
              <a:t>非接觸式溫度感測器不需要直接接觸到待測物，而是測量待測物的溫度和熱輻射。常見的非接觸式溫度感測器有紅外溫度計、熱成像儀和光學溫度計。</a:t>
            </a:r>
            <a:endParaRPr/>
          </a:p>
          <a:p>
            <a:pPr indent="0" lvl="0" marL="0" rtl="0" algn="l">
              <a:spcBef>
                <a:spcPts val="0"/>
              </a:spcBef>
              <a:spcAft>
                <a:spcPts val="0"/>
              </a:spcAft>
              <a:buClr>
                <a:schemeClr val="dk1"/>
              </a:buClr>
              <a:buSzPts val="1100"/>
              <a:buFont typeface="Arial"/>
              <a:buNone/>
            </a:pPr>
            <a:r>
              <a:rPr lang="zh-TW"/>
              <a:t>按摩椅通常會使用接觸式溫度感測器，如溫度計或熱電偶。這是因為接觸式溫度感測器具有較簡單的結構、較低的成本、較快的溫度偵測速度和較高的精度，適合用於測量按摩椅的表面溫度。</a:t>
            </a:r>
            <a:endParaRPr/>
          </a:p>
          <a:p>
            <a:pPr indent="0" lvl="0" marL="0" rtl="0" algn="l">
              <a:spcBef>
                <a:spcPts val="0"/>
              </a:spcBef>
              <a:spcAft>
                <a:spcPts val="0"/>
              </a:spcAft>
              <a:buClr>
                <a:schemeClr val="dk1"/>
              </a:buClr>
              <a:buSzPts val="1100"/>
              <a:buFont typeface="Arial"/>
              <a:buNone/>
            </a:pPr>
            <a:r>
              <a:rPr lang="zh-TW"/>
              <a:t>另外，按摩椅也可能會使用非接觸式溫度感測器，如紅外溫度計或熱成像儀，以測量人體的肌膚溫度或血管溫度。</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在智慧居家中，使用非接觸式溫度感測器或接觸式溫度感測器都可以，具體選擇哪種感測器取決於您的居家系統的需求。</a:t>
            </a:r>
            <a:endParaRPr/>
          </a:p>
          <a:p>
            <a:pPr indent="0" lvl="0" marL="0" rtl="0" algn="l">
              <a:spcBef>
                <a:spcPts val="0"/>
              </a:spcBef>
              <a:spcAft>
                <a:spcPts val="0"/>
              </a:spcAft>
              <a:buClr>
                <a:schemeClr val="dk1"/>
              </a:buClr>
              <a:buSzPts val="1100"/>
              <a:buFont typeface="Arial"/>
              <a:buNone/>
            </a:pPr>
            <a:r>
              <a:rPr lang="zh-TW"/>
              <a:t>非接觸式溫度感測器具有較高的敏感度、較快的溫度偵測速度、較好的卫生性和較低的成本，適用於不需要精確控制溫度的場合。例如，您可以使用紅外溫度計來監控居家空氣的溫度。</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ce3b0fb53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ce3b0fb53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200">
                <a:solidFill>
                  <a:schemeClr val="dk1"/>
                </a:solidFill>
                <a:highlight>
                  <a:srgbClr val="F8F9FA"/>
                </a:highlight>
              </a:rPr>
              <a:t>加速度感測器（accelerometer）是一種能夠測量物體加速度的感測器。它通常由一個有質量的振子懸掛在一個支架上，並通過傳感器測量振子的位移。當振子受到外界加速度作用時，它會產生位移。傳感器可以測量這個位移，並將其轉換成電信號。通過對電信號的分析，可以推算出外界加速度的大小和方向。</a:t>
            </a:r>
            <a:endParaRPr sz="1200">
              <a:solidFill>
                <a:schemeClr val="dk1"/>
              </a:solidFill>
              <a:highlight>
                <a:srgbClr val="F8F9FA"/>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endParaRPr>
          </a:p>
          <a:p>
            <a:pPr indent="0" lvl="0" marL="0" rtl="0" algn="l">
              <a:spcBef>
                <a:spcPts val="0"/>
              </a:spcBef>
              <a:spcAft>
                <a:spcPts val="0"/>
              </a:spcAft>
              <a:buClr>
                <a:schemeClr val="dk1"/>
              </a:buClr>
              <a:buSzPts val="1100"/>
              <a:buFont typeface="Arial"/>
              <a:buNone/>
            </a:pPr>
            <a:r>
              <a:rPr lang="zh-TW" sz="1200">
                <a:solidFill>
                  <a:schemeClr val="dk1"/>
                </a:solidFill>
                <a:highlight>
                  <a:srgbClr val="F8F9FA"/>
                </a:highlight>
              </a:rPr>
              <a:t>按摩椅通常會使用三軸加速度感測器，也稱為三軸加速度計。這種感測器具有三個軸向，可以分別測量物體在三個軸向（X、Y、Z軸）上的加速度。通過三軸加速度感測器，按摩椅可以準確地感測到人體的姿勢和動作，並根據人體的動作來調節按摩的強度和頻率。</a:t>
            </a:r>
            <a:endParaRPr sz="1200">
              <a:solidFill>
                <a:schemeClr val="dk1"/>
              </a:solidFill>
              <a:highlight>
                <a:srgbClr val="F8F9FA"/>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8F9FA"/>
              </a:highlight>
            </a:endParaRPr>
          </a:p>
          <a:p>
            <a:pPr indent="0" lvl="0" marL="0" rtl="0" algn="l">
              <a:spcBef>
                <a:spcPts val="0"/>
              </a:spcBef>
              <a:spcAft>
                <a:spcPts val="0"/>
              </a:spcAft>
              <a:buNone/>
            </a:pPr>
            <a:r>
              <a:t/>
            </a:r>
            <a:endParaRPr sz="1200">
              <a:solidFill>
                <a:schemeClr val="dk1"/>
              </a:solidFill>
              <a:highlight>
                <a:srgbClr val="F8F9FA"/>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ce3b0fb5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ce3b0fb5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智慧居家的光感應器通常會使用光敏電阻或光電二極體作為光感應器。</a:t>
            </a:r>
            <a:endParaRPr/>
          </a:p>
          <a:p>
            <a:pPr indent="0" lvl="0" marL="0" rtl="0" algn="l">
              <a:spcBef>
                <a:spcPts val="0"/>
              </a:spcBef>
              <a:spcAft>
                <a:spcPts val="0"/>
              </a:spcAft>
              <a:buClr>
                <a:schemeClr val="dk1"/>
              </a:buClr>
              <a:buSzPts val="1100"/>
              <a:buFont typeface="Arial"/>
              <a:buNone/>
            </a:pPr>
            <a:r>
              <a:rPr lang="zh-TW"/>
              <a:t>光敏電阻是一種導電性材料，在接受光照時，它的電阻值會改變。光感應器中使用光敏電阻時，會將光敏電阻與一個電阻或電容組成電路，根據電路的電阻或電容值的變化來測量光照強度。光敏電阻具有低成本、簡單的結構和較高的敏感度，適用於測量較弱的光照強度。</a:t>
            </a:r>
            <a:endParaRPr/>
          </a:p>
          <a:p>
            <a:pPr indent="0" lvl="0" marL="0" rtl="0" algn="l">
              <a:spcBef>
                <a:spcPts val="0"/>
              </a:spcBef>
              <a:spcAft>
                <a:spcPts val="0"/>
              </a:spcAft>
              <a:buClr>
                <a:schemeClr val="dk1"/>
              </a:buClr>
              <a:buSzPts val="1100"/>
              <a:buFont typeface="Arial"/>
              <a:buNone/>
            </a:pPr>
            <a:r>
              <a:rPr lang="zh-TW"/>
              <a:t>光電二極體是一種電子元件，在接受光照時，它會產生電流。光感應器中使用光電二極體時，會將光電二極體與一個電阻或電容組成電路，根據電路的電流或電壓值的變化來測量光照強度。光電二極體具有較高的敏感度和較低的噪音，適用於測量較強的光照強度。</a:t>
            </a:r>
            <a:endParaRPr/>
          </a:p>
          <a:p>
            <a:pPr indent="0" lvl="0" marL="0" rtl="0" algn="l">
              <a:spcBef>
                <a:spcPts val="0"/>
              </a:spcBef>
              <a:spcAft>
                <a:spcPts val="0"/>
              </a:spcAft>
              <a:buClr>
                <a:schemeClr val="dk1"/>
              </a:buClr>
              <a:buSzPts val="1100"/>
              <a:buFont typeface="Arial"/>
              <a:buNone/>
            </a:pPr>
            <a:r>
              <a:rPr lang="zh-TW"/>
              <a:t>在測量房間內光線是否充足的狀況時，使用光電二極體可能較為合適。</a:t>
            </a:r>
            <a:endParaRPr/>
          </a:p>
          <a:p>
            <a:pPr indent="0" lvl="0" marL="0" rtl="0" algn="l">
              <a:spcBef>
                <a:spcPts val="0"/>
              </a:spcBef>
              <a:spcAft>
                <a:spcPts val="0"/>
              </a:spcAft>
              <a:buClr>
                <a:schemeClr val="dk1"/>
              </a:buClr>
              <a:buSzPts val="1100"/>
              <a:buFont typeface="Arial"/>
              <a:buNone/>
            </a:pPr>
            <a:r>
              <a:rPr lang="zh-TW"/>
              <a:t>光電二極體具有較高的敏感度和較低的噪音，能夠準確地測量較強的光照強度。在房間內，光線一般都比較強，因此使用光電二極體可以獲得較精確的測量結果。</a:t>
            </a:r>
            <a:endParaRPr/>
          </a:p>
          <a:p>
            <a:pPr indent="0" lvl="0" marL="0" rtl="0" algn="l">
              <a:spcBef>
                <a:spcPts val="0"/>
              </a:spcBef>
              <a:spcAft>
                <a:spcPts val="0"/>
              </a:spcAft>
              <a:buClr>
                <a:schemeClr val="dk1"/>
              </a:buClr>
              <a:buSzPts val="1100"/>
              <a:buFont typeface="Arial"/>
              <a:buNone/>
            </a:pPr>
            <a:r>
              <a:rPr lang="zh-TW"/>
              <a:t>但是，如果房間內的光線強度很弱，使用光電二極體可能會導致測量的精度下降。在這種情況下，使用光敏電阻可能更合適，因為光敏電阻具有較高的敏感度，能夠準確地測量較弱的光照強度。</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ce3b0fb53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ce3b0fb53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使用電容式溼度感測器（Capacitive sensors）可以監測一個薄金屬條放置在其中間的電容（即存儲電荷的能力）。隨著溼度感測器環境中的溼度變化，金屬的電容會以直接成比例的速率增加或減少。溼度增加產生的電荷差（電壓）被放大後傳送到嵌入式計算機進行處理。而電阻式溼度感測器（Resistive humidity sensors）則運作在不同的原理上。這些感測器使用一小條聚合物梳子，隨著溼度變化而增大或減小，這會直接影響系統存儲電荷的能力。</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ce3b0fb53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ce3b0fb53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OV7670是一款彩色攝像晶片，常用於構建相機模塊。它具有低功耗、小尺寸、高解析度和低成本等特點，適用於各種應用，如手機、平板電腦、汽車駕駛輔助系統、工業監控等。OV7670採用CMOS技術，能夠提供高質量的彩色圖像，並具有自動曝光、自動白平衡、類比數字轉換和數字信號處理等功能。</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ce3b0fb5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ce3b0fb5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ESP8266EX 的工作温度范围大，且能够保持稳定的性能，能适应各种操作环境  ESP8266EX 集成了 32 位 Tensilica 处理器、标准数字外设接口、天线开关、射频 balun、功率放大器、低噪放大器、过滤器和电源管理模块等，仅需很少的外围电路，可将所占 PCB 空间降低。ESP8266EX 专为移动设备、可穿戴电子产品和物联网应用而设计，通过多项专有技术实现了超低功耗。ESP8266EX 具有的省电模式适用于各种低功耗应用场景。ESP8266EX 内置超低功耗 Tensilica L106 32 位 RISC 处理器，CPU 时钟速度最高可达 160 MHz，支持实时操作系统 (RTOS) 和 Wi-Fi 协议栈，可将高达 80% 的处理能力留给应用编程和开发。</a:t>
            </a:r>
            <a:endParaRPr/>
          </a:p>
          <a:p>
            <a:pPr indent="0" lvl="0" marL="0" rtl="0" algn="l">
              <a:spcBef>
                <a:spcPts val="0"/>
              </a:spcBef>
              <a:spcAft>
                <a:spcPts val="0"/>
              </a:spcAft>
              <a:buClr>
                <a:schemeClr val="dk1"/>
              </a:buClr>
              <a:buSzPts val="1100"/>
              <a:buFont typeface="Arial"/>
              <a:buNone/>
            </a:pPr>
            <a:r>
              <a:rPr lang="zh-TW"/>
              <a:t>https://www.espressif.com/zh-hans/products/socs/esp8266</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ce3b0fb53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ce3b0fb53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Arduino Mega 2560 Rev3 是一種基於 Atmel AVR 微控制器的開發板。它具有 54 個數位輸入/輸出 (I/O) 腳位、16 個類比輸入腳位、4 個 UART 腳位（串列傳輸介面）、一個 16 MHz 的晶振、一個 USB 轉接器、一個保險模塊以及一個 DC 轉換器。</a:t>
            </a:r>
            <a:endParaRPr/>
          </a:p>
          <a:p>
            <a:pPr indent="0" lvl="0" marL="0" rtl="0" algn="l">
              <a:spcBef>
                <a:spcPts val="0"/>
              </a:spcBef>
              <a:spcAft>
                <a:spcPts val="0"/>
              </a:spcAft>
              <a:buClr>
                <a:schemeClr val="dk1"/>
              </a:buClr>
              <a:buSzPts val="1100"/>
              <a:buFont typeface="Arial"/>
              <a:buNone/>
            </a:pPr>
            <a:r>
              <a:rPr lang="zh-TW"/>
              <a:t>Arduino Mega 2560 Rev3 的主要特點包括：</a:t>
            </a:r>
            <a:endParaRPr/>
          </a:p>
          <a:p>
            <a:pPr indent="0" lvl="0" marL="0" rtl="0" algn="l">
              <a:spcBef>
                <a:spcPts val="0"/>
              </a:spcBef>
              <a:spcAft>
                <a:spcPts val="0"/>
              </a:spcAft>
              <a:buClr>
                <a:schemeClr val="dk1"/>
              </a:buClr>
              <a:buSzPts val="1100"/>
              <a:buFont typeface="Arial"/>
              <a:buNone/>
            </a:pPr>
            <a:r>
              <a:rPr lang="zh-TW"/>
              <a:t>大量的 I/O 腳位：可以連接各種感測器和輸出裝置</a:t>
            </a:r>
            <a:endParaRPr/>
          </a:p>
          <a:p>
            <a:pPr indent="0" lvl="0" marL="0" rtl="0" algn="l">
              <a:spcBef>
                <a:spcPts val="0"/>
              </a:spcBef>
              <a:spcAft>
                <a:spcPts val="0"/>
              </a:spcAft>
              <a:buClr>
                <a:schemeClr val="dk1"/>
              </a:buClr>
              <a:buSzPts val="1100"/>
              <a:buFont typeface="Arial"/>
              <a:buNone/>
            </a:pPr>
            <a:r>
              <a:rPr lang="zh-TW"/>
              <a:t>可程式的類比輸入腳位：可以接收類比信號，如音頻信號</a:t>
            </a:r>
            <a:endParaRPr/>
          </a:p>
          <a:p>
            <a:pPr indent="0" lvl="0" marL="0" rtl="0" algn="l">
              <a:spcBef>
                <a:spcPts val="0"/>
              </a:spcBef>
              <a:spcAft>
                <a:spcPts val="0"/>
              </a:spcAft>
              <a:buClr>
                <a:schemeClr val="dk1"/>
              </a:buClr>
              <a:buSzPts val="1100"/>
              <a:buFont typeface="Arial"/>
              <a:buNone/>
            </a:pPr>
            <a:r>
              <a:rPr lang="zh-TW"/>
              <a:t>支援多種通訊協定：可以連接各種裝置，如網絡、藍牙、Zigbee 等</a:t>
            </a:r>
            <a:endParaRPr/>
          </a:p>
          <a:p>
            <a:pPr indent="0" lvl="0" marL="0" rtl="0" algn="l">
              <a:spcBef>
                <a:spcPts val="0"/>
              </a:spcBef>
              <a:spcAft>
                <a:spcPts val="0"/>
              </a:spcAft>
              <a:buClr>
                <a:schemeClr val="dk1"/>
              </a:buClr>
              <a:buSzPts val="1100"/>
              <a:buFont typeface="Arial"/>
              <a:buNone/>
            </a:pPr>
            <a:r>
              <a:rPr lang="zh-TW"/>
              <a:t>支援多種燒錄器：可以使用不同的工具來燒錄程式</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839b8c2258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839b8c2258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c5ca83fcb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c5ca83fcb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8012813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b8012813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c5ca83fcb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c5ca83fcb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c5ca83fc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c5ca83fc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c5ca83f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c5ca83f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What Is Wi-Fi 6? - Intel</a:t>
            </a:r>
            <a:endParaRPr/>
          </a:p>
          <a:p>
            <a:pPr indent="0" lvl="0" marL="0" rtl="0" algn="l">
              <a:spcBef>
                <a:spcPts val="0"/>
              </a:spcBef>
              <a:spcAft>
                <a:spcPts val="0"/>
              </a:spcAft>
              <a:buNone/>
            </a:pPr>
            <a:r>
              <a:rPr lang="zh-TW" u="sng">
                <a:solidFill>
                  <a:schemeClr val="hlink"/>
                </a:solidFill>
                <a:hlinkClick r:id="rId3"/>
              </a:rPr>
              <a:t>Wh</a:t>
            </a:r>
            <a:endParaRPr>
              <a:uFill>
                <a:noFill/>
              </a:uFill>
              <a:hlinkClick r:id="rId4"/>
            </a:endParaRPr>
          </a:p>
          <a:p>
            <a:pPr indent="0" lvl="0" marL="0" rtl="0" algn="l">
              <a:spcBef>
                <a:spcPts val="0"/>
              </a:spcBef>
              <a:spcAft>
                <a:spcPts val="0"/>
              </a:spcAft>
              <a:buNone/>
            </a:pPr>
            <a:r>
              <a:rPr lang="zh-TW" u="sng">
                <a:solidFill>
                  <a:schemeClr val="hlink"/>
                </a:solidFill>
                <a:hlinkClick r:id="rId5"/>
              </a:rPr>
              <a:t>at's New With Bluetooth 5.3 - Dignited</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c5ca83fcb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c5ca83fcb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c8c94f86d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c8c94f86d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每隻控制器皆配有 87 個感應器，用來追蹤手部位置、手指位置、動作與壓力，藉以判斷使用者的意圖。將所有訊號與精準調整的軟體和演算法結合在一起，我們便能進一步了解玩家手持和使用控制器的方式。</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b80128133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b80128133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b80128133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b80128133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7b365d3f5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7b365d3f5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7b365d3f5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7b365d3f5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introduction: Ching Wei</a:t>
            </a:r>
            <a:endParaRPr/>
          </a:p>
          <a:p>
            <a:pPr indent="0" lvl="0" marL="0" rtl="0" algn="l">
              <a:spcBef>
                <a:spcPts val="0"/>
              </a:spcBef>
              <a:spcAft>
                <a:spcPts val="0"/>
              </a:spcAft>
              <a:buNone/>
            </a:pPr>
            <a:r>
              <a:rPr lang="zh-TW"/>
              <a:t>architecture: Martin,</a:t>
            </a:r>
            <a:r>
              <a:rPr lang="zh-TW"/>
              <a:t>凱凱</a:t>
            </a:r>
            <a:endParaRPr/>
          </a:p>
          <a:p>
            <a:pPr indent="0" lvl="0" marL="0" rtl="0" algn="l">
              <a:spcBef>
                <a:spcPts val="0"/>
              </a:spcBef>
              <a:spcAft>
                <a:spcPts val="0"/>
              </a:spcAft>
              <a:buNone/>
            </a:pPr>
            <a:r>
              <a:rPr lang="zh-TW"/>
              <a:t>swot: </a:t>
            </a:r>
            <a:r>
              <a:rPr lang="zh-TW"/>
              <a:t>陳峒羽</a:t>
            </a:r>
            <a:r>
              <a:rPr lang="zh-TW"/>
              <a:t>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c90ab57d5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c90ab57d5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b80128133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b80128133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https://www.acer.com/tw-zh/predator/chairs/thronos/thronos-air</a:t>
            </a:r>
            <a:endParaRPr/>
          </a:p>
          <a:p>
            <a:pPr indent="0" lvl="0" marL="0" rtl="0" algn="l">
              <a:spcBef>
                <a:spcPts val="0"/>
              </a:spcBef>
              <a:spcAft>
                <a:spcPts val="0"/>
              </a:spcAft>
              <a:buNone/>
            </a:pPr>
            <a:r>
              <a:rPr lang="zh-TW" u="sng">
                <a:solidFill>
                  <a:schemeClr val="hlink"/>
                </a:solidFill>
                <a:hlinkClick r:id="rId3"/>
              </a:rPr>
              <a:t>https://www.chinatimes.com/newspapers/20190412000335-260204?chdtv</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有沒有產品能夠同時滿足這樣的需求呢? </a:t>
            </a:r>
            <a:endParaRPr/>
          </a:p>
          <a:p>
            <a:pPr indent="0" lvl="0" marL="0" rtl="0" algn="l">
              <a:spcBef>
                <a:spcPts val="0"/>
              </a:spcBef>
              <a:spcAft>
                <a:spcPts val="0"/>
              </a:spcAft>
              <a:buNone/>
            </a:pPr>
            <a:r>
              <a:rPr lang="zh-TW"/>
              <a:t>1. 能夠提供人們舒適的沉浸式娛樂環境</a:t>
            </a:r>
            <a:endParaRPr/>
          </a:p>
          <a:p>
            <a:pPr indent="0" lvl="0" marL="0" rtl="0" algn="l">
              <a:spcBef>
                <a:spcPts val="0"/>
              </a:spcBef>
              <a:spcAft>
                <a:spcPts val="0"/>
              </a:spcAft>
              <a:buNone/>
            </a:pPr>
            <a:r>
              <a:rPr lang="zh-TW"/>
              <a:t>2. 能夠提供人們好好休息睡覺的地方</a:t>
            </a:r>
            <a:endParaRPr/>
          </a:p>
          <a:p>
            <a:pPr indent="0" lvl="0" marL="0" rtl="0" algn="l">
              <a:spcBef>
                <a:spcPts val="0"/>
              </a:spcBef>
              <a:spcAft>
                <a:spcPts val="0"/>
              </a:spcAft>
              <a:buNone/>
            </a:pPr>
            <a:r>
              <a:rPr lang="zh-TW"/>
              <a:t>3. 能夠提供人們隔離外界紛擾的世外桃源</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c90ab57d5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c90ab57d5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c90ab57d5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c90ab57d5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7b365d3f5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7b365d3f5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ce3b0fb53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ce3b0fb53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7b1d247e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7b1d247e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7b1d247e0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7b1d247e0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b1d247e0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7b1d247e0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7b365d3f5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7b365d3f5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jpg"/><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avnet.com/wps/portal/abacus/solutions/technologies/sensors/pressure-sensors/media-types/air" TargetMode="External"/><Relationship Id="rId4" Type="http://schemas.openxmlformats.org/officeDocument/2006/relationships/hyperlink" Target="https://www.fierceelectronics.com/sensors/what-a-temperature-sensor" TargetMode="External"/><Relationship Id="rId10" Type="http://schemas.openxmlformats.org/officeDocument/2006/relationships/hyperlink" Target="https://store.arduino.cc/products/arduino-mega-2560-rev3" TargetMode="External"/><Relationship Id="rId9" Type="http://schemas.openxmlformats.org/officeDocument/2006/relationships/hyperlink" Target="https://www.espressif.com/zh-hans/products/socs/esp8266" TargetMode="External"/><Relationship Id="rId5" Type="http://schemas.openxmlformats.org/officeDocument/2006/relationships/hyperlink" Target="https://www.omega.com/en-us/resources/accelerometers" TargetMode="External"/><Relationship Id="rId6" Type="http://schemas.openxmlformats.org/officeDocument/2006/relationships/hyperlink" Target="https://www.brickcom.com.tw/news/press-release_detailview.php?id=283" TargetMode="External"/><Relationship Id="rId7" Type="http://schemas.openxmlformats.org/officeDocument/2006/relationships/hyperlink" Target="https://www.fierceelectronics.com/sensors/what-a-humidity-sensor" TargetMode="External"/><Relationship Id="rId8" Type="http://schemas.openxmlformats.org/officeDocument/2006/relationships/hyperlink" Target="https://www.taiwaniot.com.tw/product/ov7670-colour-camera-%E6%94%9D%E5%83%8F%E6%94%9D%E5%BD%B1%E6%A8%A1%E7%B5%84/"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samsung.com/tw/memory-storage/nvme-ssd/990-pro-2tb-nvme-pcie-gen-4-mz-v9p2t0bw/" TargetMode="External"/><Relationship Id="rId4" Type="http://schemas.openxmlformats.org/officeDocument/2006/relationships/hyperlink" Target="https://www.samsung.com/tw/memory-storage/nvme-ssd/990-pro-2tb-nvme-pcie-gen-4-mz-v9p2t0bw/" TargetMode="External"/><Relationship Id="rId11" Type="http://schemas.openxmlformats.org/officeDocument/2006/relationships/hyperlink" Target="https://www.valvesoftware.com/zh-tw/index" TargetMode="External"/><Relationship Id="rId10" Type="http://schemas.openxmlformats.org/officeDocument/2006/relationships/hyperlink" Target="https://www.dignited.com/99428/bluetooth-5-3/" TargetMode="External"/><Relationship Id="rId9" Type="http://schemas.openxmlformats.org/officeDocument/2006/relationships/hyperlink" Target="https://www.intel.com.tw/content/www/tw/zh/gaming/resources/wifi-6.html" TargetMode="External"/><Relationship Id="rId5" Type="http://schemas.openxmlformats.org/officeDocument/2006/relationships/hyperlink" Target="https://semiconductor.samsung.com/consumer-storage/internal-ssd/990-pro/" TargetMode="External"/><Relationship Id="rId6" Type="http://schemas.openxmlformats.org/officeDocument/2006/relationships/hyperlink" Target="https://www.samsung.com/tw/tvs/qled-tv/qn90a-98-inch-neo-qled-4k-smart-tv-qa98qn90aawxzw/" TargetMode="External"/><Relationship Id="rId7" Type="http://schemas.openxmlformats.org/officeDocument/2006/relationships/hyperlink" Target="https://www.samsung.com/us/televisions-home-theater/tvs/samsung-neo-qled-4k/98-class-qn90a-samsung-neo-qled-4k-smart-tv-2021-qn98qn90aafxza/" TargetMode="External"/><Relationship Id="rId8" Type="http://schemas.openxmlformats.org/officeDocument/2006/relationships/hyperlink" Target="https://www.samsung.com/au/tvs/qled-tv/qn90a-98-inch-neo-qled-4k-smart-tv-qa98qn90aawxx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1.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0" lang="zh-TW">
                <a:solidFill>
                  <a:schemeClr val="accent1"/>
                </a:solidFill>
                <a:latin typeface="Lato"/>
                <a:ea typeface="Lato"/>
                <a:cs typeface="Lato"/>
                <a:sym typeface="Lato"/>
              </a:rPr>
              <a:t>Noah's C</a:t>
            </a:r>
            <a:r>
              <a:rPr b="0" lang="zh-TW">
                <a:solidFill>
                  <a:schemeClr val="accent1"/>
                </a:solidFill>
                <a:latin typeface="Lato"/>
                <a:ea typeface="Lato"/>
                <a:cs typeface="Lato"/>
                <a:sym typeface="Lato"/>
              </a:rPr>
              <a:t>apsule CHK001</a:t>
            </a:r>
            <a:endParaRPr sz="6600"/>
          </a:p>
        </p:txBody>
      </p:sp>
      <p:sp>
        <p:nvSpPr>
          <p:cNvPr id="87" name="Google Shape;87;p13"/>
          <p:cNvSpPr txBox="1"/>
          <p:nvPr>
            <p:ph idx="1" type="subTitle"/>
          </p:nvPr>
        </p:nvSpPr>
        <p:spPr>
          <a:xfrm>
            <a:off x="6028550" y="3254325"/>
            <a:ext cx="2704200" cy="1615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a:t>Group 1</a:t>
            </a:r>
            <a:endParaRPr/>
          </a:p>
          <a:p>
            <a:pPr indent="0" lvl="0" marL="0" rtl="0" algn="l">
              <a:spcBef>
                <a:spcPts val="0"/>
              </a:spcBef>
              <a:spcAft>
                <a:spcPts val="0"/>
              </a:spcAft>
              <a:buNone/>
            </a:pPr>
            <a:r>
              <a:rPr lang="zh-TW"/>
              <a:t>110064532郭孟軒</a:t>
            </a:r>
            <a:endParaRPr/>
          </a:p>
          <a:p>
            <a:pPr indent="0" lvl="0" marL="0" rtl="0" algn="l">
              <a:spcBef>
                <a:spcPts val="0"/>
              </a:spcBef>
              <a:spcAft>
                <a:spcPts val="0"/>
              </a:spcAft>
              <a:buNone/>
            </a:pPr>
            <a:r>
              <a:rPr lang="zh-TW"/>
              <a:t>109061613黃柏凱</a:t>
            </a:r>
            <a:endParaRPr/>
          </a:p>
          <a:p>
            <a:pPr indent="0" lvl="0" marL="0" rtl="0" algn="l">
              <a:spcBef>
                <a:spcPts val="0"/>
              </a:spcBef>
              <a:spcAft>
                <a:spcPts val="0"/>
              </a:spcAft>
              <a:buNone/>
            </a:pPr>
            <a:r>
              <a:rPr lang="zh-TW"/>
              <a:t>110061616許祐杰</a:t>
            </a:r>
            <a:endParaRPr/>
          </a:p>
          <a:p>
            <a:pPr indent="0" lvl="0" marL="0" rtl="0" algn="l">
              <a:spcBef>
                <a:spcPts val="0"/>
              </a:spcBef>
              <a:spcAft>
                <a:spcPts val="0"/>
              </a:spcAft>
              <a:buNone/>
            </a:pPr>
            <a:r>
              <a:rPr lang="zh-TW"/>
              <a:t>111066529陳峒羽</a:t>
            </a:r>
            <a:endParaRPr/>
          </a:p>
          <a:p>
            <a:pPr indent="0" lvl="0" marL="0" rtl="0" algn="l">
              <a:spcBef>
                <a:spcPts val="0"/>
              </a:spcBef>
              <a:spcAft>
                <a:spcPts val="0"/>
              </a:spcAft>
              <a:buNone/>
            </a:pPr>
            <a:r>
              <a:rPr lang="zh-TW"/>
              <a:t>110061901許鏡瑋</a:t>
            </a:r>
            <a:endParaRPr/>
          </a:p>
        </p:txBody>
      </p:sp>
      <p:pic>
        <p:nvPicPr>
          <p:cNvPr id="88" name="Google Shape;88;p13"/>
          <p:cNvPicPr preferRelativeResize="0"/>
          <p:nvPr/>
        </p:nvPicPr>
        <p:blipFill>
          <a:blip r:embed="rId3">
            <a:alphaModFix/>
          </a:blip>
          <a:stretch>
            <a:fillRect/>
          </a:stretch>
        </p:blipFill>
        <p:spPr>
          <a:xfrm>
            <a:off x="437550" y="2474175"/>
            <a:ext cx="4736600" cy="2589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Motivation and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9" name="Google Shape;149;p22"/>
          <p:cNvSpPr txBox="1"/>
          <p:nvPr>
            <p:ph idx="1" type="body"/>
          </p:nvPr>
        </p:nvSpPr>
        <p:spPr>
          <a:xfrm>
            <a:off x="729450" y="2078875"/>
            <a:ext cx="8018100" cy="2938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zh-TW" sz="1800"/>
              <a:t>immersive experience - gaming experience</a:t>
            </a:r>
            <a:endParaRPr sz="1800"/>
          </a:p>
          <a:p>
            <a:pPr indent="-342900" lvl="1" marL="914400" rtl="0" algn="l">
              <a:spcBef>
                <a:spcPts val="0"/>
              </a:spcBef>
              <a:spcAft>
                <a:spcPts val="0"/>
              </a:spcAft>
              <a:buSzPts val="1800"/>
              <a:buChar char="○"/>
            </a:pPr>
            <a:r>
              <a:rPr lang="zh-TW" sz="1800"/>
              <a:t>Playing with  144 Hz QLED Curved Monitors</a:t>
            </a:r>
            <a:endParaRPr sz="1800"/>
          </a:p>
          <a:p>
            <a:pPr indent="-342900" lvl="2" marL="1371600" rtl="0" algn="l">
              <a:spcBef>
                <a:spcPts val="0"/>
              </a:spcBef>
              <a:spcAft>
                <a:spcPts val="0"/>
              </a:spcAft>
              <a:buSzPts val="1800"/>
              <a:buChar char="■"/>
            </a:pPr>
            <a:r>
              <a:rPr lang="zh-TW" sz="1800"/>
              <a:t>Ultra-large, ultra-wide curved screen</a:t>
            </a:r>
            <a:endParaRPr sz="1800"/>
          </a:p>
          <a:p>
            <a:pPr indent="-342900" lvl="2" marL="1371600" rtl="0" algn="l">
              <a:spcBef>
                <a:spcPts val="0"/>
              </a:spcBef>
              <a:spcAft>
                <a:spcPts val="0"/>
              </a:spcAft>
              <a:buSzPts val="1800"/>
              <a:buChar char="■"/>
            </a:pPr>
            <a:r>
              <a:rPr lang="zh-TW" sz="1800"/>
              <a:t>HDR changes the game</a:t>
            </a:r>
            <a:endParaRPr sz="1800"/>
          </a:p>
          <a:p>
            <a:pPr indent="-342900" lvl="2" marL="1371600" rtl="0" algn="l">
              <a:spcBef>
                <a:spcPts val="0"/>
              </a:spcBef>
              <a:spcAft>
                <a:spcPts val="0"/>
              </a:spcAft>
              <a:buSzPts val="1800"/>
              <a:buChar char="■"/>
            </a:pPr>
            <a:r>
              <a:rPr lang="zh-TW" sz="1800"/>
              <a:t>Built for speed</a:t>
            </a:r>
            <a:endParaRPr sz="1800"/>
          </a:p>
          <a:p>
            <a:pPr indent="-342900" lvl="2" marL="1371600" rtl="0" algn="l">
              <a:spcBef>
                <a:spcPts val="0"/>
              </a:spcBef>
              <a:spcAft>
                <a:spcPts val="0"/>
              </a:spcAft>
              <a:buSzPts val="1800"/>
              <a:buChar char="■"/>
            </a:pPr>
            <a:r>
              <a:rPr lang="zh-TW" sz="1800"/>
              <a:t>with other monitor keep in touch with your friend.</a:t>
            </a:r>
            <a:endParaRPr sz="1800"/>
          </a:p>
          <a:p>
            <a:pPr indent="-342900" lvl="1" marL="914400" rtl="0" algn="l">
              <a:spcBef>
                <a:spcPts val="0"/>
              </a:spcBef>
              <a:spcAft>
                <a:spcPts val="0"/>
              </a:spcAft>
              <a:buSzPts val="1800"/>
              <a:buChar char="○"/>
            </a:pPr>
            <a:r>
              <a:rPr lang="zh-TW" sz="1800"/>
              <a:t>Gaming workstation</a:t>
            </a:r>
            <a:endParaRPr sz="1800"/>
          </a:p>
          <a:p>
            <a:pPr indent="-342900" lvl="2" marL="1371600" rtl="0" algn="l">
              <a:spcBef>
                <a:spcPts val="0"/>
              </a:spcBef>
              <a:spcAft>
                <a:spcPts val="0"/>
              </a:spcAft>
              <a:buSzPts val="1800"/>
              <a:buChar char="■"/>
            </a:pPr>
            <a:r>
              <a:rPr lang="zh-TW" sz="1800"/>
              <a:t>Science zero gravity, release your pressure</a:t>
            </a:r>
            <a:endParaRPr sz="1800"/>
          </a:p>
          <a:p>
            <a:pPr indent="-342900" lvl="2" marL="1371600" rtl="0" algn="l">
              <a:spcBef>
                <a:spcPts val="0"/>
              </a:spcBef>
              <a:spcAft>
                <a:spcPts val="0"/>
              </a:spcAft>
              <a:buSzPts val="1800"/>
              <a:buChar char="■"/>
            </a:pPr>
            <a:r>
              <a:rPr lang="zh-TW" sz="1800"/>
              <a:t>Touch screen control, control your own station.</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Motivation and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5" name="Google Shape;155;p23"/>
          <p:cNvSpPr txBox="1"/>
          <p:nvPr>
            <p:ph idx="1" type="body"/>
          </p:nvPr>
        </p:nvSpPr>
        <p:spPr>
          <a:xfrm>
            <a:off x="729450" y="2078875"/>
            <a:ext cx="8018100" cy="293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startAt="2"/>
            </a:pPr>
            <a:r>
              <a:rPr lang="zh-TW" sz="1800"/>
              <a:t>Smart home</a:t>
            </a:r>
            <a:endParaRPr sz="1800"/>
          </a:p>
          <a:p>
            <a:pPr indent="-342900" lvl="1" marL="914400" rtl="0" algn="l">
              <a:spcBef>
                <a:spcPts val="0"/>
              </a:spcBef>
              <a:spcAft>
                <a:spcPts val="0"/>
              </a:spcAft>
              <a:buSzPts val="1800"/>
              <a:buChar char="○"/>
            </a:pPr>
            <a:r>
              <a:rPr lang="zh-TW" sz="1800"/>
              <a:t>A home that takes care of your task</a:t>
            </a:r>
            <a:endParaRPr sz="1800"/>
          </a:p>
          <a:p>
            <a:pPr indent="-342900" lvl="1" marL="914400" rtl="0" algn="l">
              <a:spcBef>
                <a:spcPts val="0"/>
              </a:spcBef>
              <a:spcAft>
                <a:spcPts val="0"/>
              </a:spcAft>
              <a:buSzPts val="1800"/>
              <a:buChar char="○"/>
            </a:pPr>
            <a:r>
              <a:rPr lang="zh-TW" sz="1800"/>
              <a:t>Lights up your way</a:t>
            </a:r>
            <a:endParaRPr sz="1800"/>
          </a:p>
          <a:p>
            <a:pPr indent="-342900" lvl="1" marL="914400" rtl="0" algn="l">
              <a:spcBef>
                <a:spcPts val="0"/>
              </a:spcBef>
              <a:spcAft>
                <a:spcPts val="0"/>
              </a:spcAft>
              <a:buSzPts val="1800"/>
              <a:buChar char="○"/>
            </a:pPr>
            <a:r>
              <a:rPr lang="zh-TW" sz="1800"/>
              <a:t>Knows how to help</a:t>
            </a:r>
            <a:endParaRPr sz="1800"/>
          </a:p>
          <a:p>
            <a:pPr indent="-342900" lvl="1" marL="914400" rtl="0" algn="l">
              <a:spcBef>
                <a:spcPts val="0"/>
              </a:spcBef>
              <a:spcAft>
                <a:spcPts val="0"/>
              </a:spcAft>
              <a:buSzPts val="1800"/>
              <a:buChar char="○"/>
            </a:pPr>
            <a:r>
              <a:rPr lang="zh-TW" sz="1800"/>
              <a:t>Automatically control the lights and ERV</a:t>
            </a:r>
            <a:endParaRPr sz="1800"/>
          </a:p>
          <a:p>
            <a:pPr indent="-342900" lvl="1" marL="914400" rtl="0" algn="l">
              <a:spcBef>
                <a:spcPts val="0"/>
              </a:spcBef>
              <a:spcAft>
                <a:spcPts val="0"/>
              </a:spcAft>
              <a:buSzPts val="1800"/>
              <a:buChar char="○"/>
            </a:pPr>
            <a:r>
              <a:rPr lang="zh-TW" sz="1800"/>
              <a:t>Gives you the best experience than your home.</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Motivation and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1" name="Google Shape;161;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startAt="3"/>
            </a:pPr>
            <a:r>
              <a:rPr lang="zh-TW" sz="1800"/>
              <a:t>Self-health Monitoring</a:t>
            </a:r>
            <a:endParaRPr sz="1800"/>
          </a:p>
          <a:p>
            <a:pPr indent="-342900" lvl="1" marL="914400" rtl="0" algn="l">
              <a:spcBef>
                <a:spcPts val="0"/>
              </a:spcBef>
              <a:spcAft>
                <a:spcPts val="0"/>
              </a:spcAft>
              <a:buSzPts val="1800"/>
              <a:buChar char="○"/>
            </a:pPr>
            <a:r>
              <a:rPr lang="zh-TW" sz="1800"/>
              <a:t>Control your smart home with control system.</a:t>
            </a:r>
            <a:endParaRPr sz="1800"/>
          </a:p>
          <a:p>
            <a:pPr indent="-342900" lvl="1" marL="914400" rtl="0" algn="l">
              <a:spcBef>
                <a:spcPts val="0"/>
              </a:spcBef>
              <a:spcAft>
                <a:spcPts val="0"/>
              </a:spcAft>
              <a:buSzPts val="1800"/>
              <a:buChar char="○"/>
            </a:pPr>
            <a:r>
              <a:rPr lang="zh-TW" sz="1800"/>
              <a:t>The future of health On full display.</a:t>
            </a:r>
            <a:endParaRPr sz="1800"/>
          </a:p>
          <a:p>
            <a:pPr indent="-342900" lvl="2" marL="1371600" rtl="0" algn="l">
              <a:spcBef>
                <a:spcPts val="0"/>
              </a:spcBef>
              <a:spcAft>
                <a:spcPts val="0"/>
              </a:spcAft>
              <a:buSzPts val="1800"/>
              <a:buChar char="■"/>
            </a:pPr>
            <a:r>
              <a:rPr lang="zh-TW" sz="1800"/>
              <a:t>Blood oxygen, heart rate …etc.</a:t>
            </a:r>
            <a:endParaRPr sz="1800"/>
          </a:p>
          <a:p>
            <a:pPr indent="-342900" lvl="2" marL="1371600" rtl="0" algn="l">
              <a:spcBef>
                <a:spcPts val="0"/>
              </a:spcBef>
              <a:spcAft>
                <a:spcPts val="0"/>
              </a:spcAft>
              <a:buSzPts val="1800"/>
              <a:buChar char="■"/>
            </a:pPr>
            <a:r>
              <a:rPr lang="zh-TW" sz="1800"/>
              <a:t>Drink water period.</a:t>
            </a:r>
            <a:endParaRPr sz="1800"/>
          </a:p>
          <a:p>
            <a:pPr indent="-342900" lvl="1" marL="914400" rtl="0" algn="l">
              <a:spcBef>
                <a:spcPts val="0"/>
              </a:spcBef>
              <a:spcAft>
                <a:spcPts val="0"/>
              </a:spcAft>
              <a:buSzPts val="1800"/>
              <a:buChar char="○"/>
            </a:pPr>
            <a:r>
              <a:rPr lang="zh-TW" sz="1800"/>
              <a:t>Manage your task, and give you remind.</a:t>
            </a:r>
            <a:endParaRPr sz="1800"/>
          </a:p>
          <a:p>
            <a:pPr indent="-342900" lvl="1" marL="914400" rtl="0" algn="l">
              <a:spcBef>
                <a:spcPts val="0"/>
              </a:spcBef>
              <a:spcAft>
                <a:spcPts val="0"/>
              </a:spcAft>
              <a:buSzPts val="1800"/>
              <a:buChar char="○"/>
            </a:pPr>
            <a:r>
              <a:rPr lang="zh-TW" sz="1800"/>
              <a:t>Also manage your pressure.</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4466800" y="2502750"/>
            <a:ext cx="4392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Part 3</a:t>
            </a:r>
            <a:endParaRPr/>
          </a:p>
          <a:p>
            <a:pPr indent="0" lvl="0" marL="0" rtl="0" algn="l">
              <a:spcBef>
                <a:spcPts val="0"/>
              </a:spcBef>
              <a:spcAft>
                <a:spcPts val="0"/>
              </a:spcAft>
              <a:buNone/>
            </a:pPr>
            <a:r>
              <a:rPr lang="zh-TW"/>
              <a:t>Architecture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851100" y="1328675"/>
            <a:ext cx="32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latin typeface="Lato"/>
                <a:ea typeface="Lato"/>
                <a:cs typeface="Lato"/>
                <a:sym typeface="Lato"/>
              </a:rPr>
              <a:t>Architecture</a:t>
            </a:r>
            <a:r>
              <a:rPr b="1" lang="zh-TW">
                <a:latin typeface="Lato"/>
                <a:ea typeface="Lato"/>
                <a:cs typeface="Lato"/>
                <a:sym typeface="Lato"/>
              </a:rPr>
              <a:t> System</a:t>
            </a:r>
            <a:endParaRPr b="1">
              <a:latin typeface="Lato"/>
              <a:ea typeface="Lato"/>
              <a:cs typeface="Lato"/>
              <a:sym typeface="Lato"/>
            </a:endParaRPr>
          </a:p>
        </p:txBody>
      </p:sp>
      <p:sp>
        <p:nvSpPr>
          <p:cNvPr id="172" name="Google Shape;172;p26"/>
          <p:cNvSpPr txBox="1"/>
          <p:nvPr/>
        </p:nvSpPr>
        <p:spPr>
          <a:xfrm>
            <a:off x="8626200" y="483350"/>
            <a:ext cx="517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rgbClr val="9900FF"/>
              </a:solidFill>
              <a:latin typeface="Lato"/>
              <a:ea typeface="Lato"/>
              <a:cs typeface="Lato"/>
              <a:sym typeface="Lato"/>
            </a:endParaRPr>
          </a:p>
        </p:txBody>
      </p:sp>
      <p:sp>
        <p:nvSpPr>
          <p:cNvPr id="173" name="Google Shape;173;p26"/>
          <p:cNvSpPr txBox="1"/>
          <p:nvPr/>
        </p:nvSpPr>
        <p:spPr>
          <a:xfrm>
            <a:off x="3891700" y="1140250"/>
            <a:ext cx="528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74" name="Google Shape;174;p26"/>
          <p:cNvPicPr preferRelativeResize="0"/>
          <p:nvPr/>
        </p:nvPicPr>
        <p:blipFill>
          <a:blip r:embed="rId3">
            <a:alphaModFix/>
          </a:blip>
          <a:stretch>
            <a:fillRect/>
          </a:stretch>
        </p:blipFill>
        <p:spPr>
          <a:xfrm>
            <a:off x="152400" y="2293400"/>
            <a:ext cx="8839198" cy="23117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nvSpPr>
        <p:spPr>
          <a:xfrm>
            <a:off x="851100" y="1328675"/>
            <a:ext cx="32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a:latin typeface="Lato"/>
                <a:ea typeface="Lato"/>
                <a:cs typeface="Lato"/>
                <a:sym typeface="Lato"/>
              </a:rPr>
              <a:t>Architecture System</a:t>
            </a:r>
            <a:endParaRPr b="1">
              <a:latin typeface="Lato"/>
              <a:ea typeface="Lato"/>
              <a:cs typeface="Lato"/>
              <a:sym typeface="Lato"/>
            </a:endParaRPr>
          </a:p>
        </p:txBody>
      </p:sp>
      <p:sp>
        <p:nvSpPr>
          <p:cNvPr id="180" name="Google Shape;180;p27"/>
          <p:cNvSpPr txBox="1"/>
          <p:nvPr/>
        </p:nvSpPr>
        <p:spPr>
          <a:xfrm>
            <a:off x="6652025" y="1559350"/>
            <a:ext cx="1371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0000FF"/>
                </a:solidFill>
                <a:latin typeface="Lato"/>
                <a:ea typeface="Lato"/>
                <a:cs typeface="Lato"/>
                <a:sym typeface="Lato"/>
              </a:rPr>
              <a:t>Display: </a:t>
            </a:r>
            <a:endParaRPr>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QLED</a:t>
            </a:r>
            <a:endParaRPr sz="1300">
              <a:solidFill>
                <a:srgbClr val="0000FF"/>
              </a:solidFill>
              <a:latin typeface="Lato"/>
              <a:ea typeface="Lato"/>
              <a:cs typeface="Lato"/>
              <a:sym typeface="Lato"/>
            </a:endParaRPr>
          </a:p>
        </p:txBody>
      </p:sp>
      <p:pic>
        <p:nvPicPr>
          <p:cNvPr id="181" name="Google Shape;181;p27"/>
          <p:cNvPicPr preferRelativeResize="0"/>
          <p:nvPr/>
        </p:nvPicPr>
        <p:blipFill>
          <a:blip r:embed="rId3">
            <a:alphaModFix/>
          </a:blip>
          <a:stretch>
            <a:fillRect/>
          </a:stretch>
        </p:blipFill>
        <p:spPr>
          <a:xfrm>
            <a:off x="3181200" y="1755850"/>
            <a:ext cx="2781596" cy="3109825"/>
          </a:xfrm>
          <a:prstGeom prst="rect">
            <a:avLst/>
          </a:prstGeom>
          <a:noFill/>
          <a:ln>
            <a:noFill/>
          </a:ln>
        </p:spPr>
      </p:pic>
      <p:cxnSp>
        <p:nvCxnSpPr>
          <p:cNvPr id="182" name="Google Shape;182;p27"/>
          <p:cNvCxnSpPr/>
          <p:nvPr/>
        </p:nvCxnSpPr>
        <p:spPr>
          <a:xfrm flipH="1" rot="10800000">
            <a:off x="5520650" y="1798725"/>
            <a:ext cx="1179000" cy="420000"/>
          </a:xfrm>
          <a:prstGeom prst="straightConnector1">
            <a:avLst/>
          </a:prstGeom>
          <a:noFill/>
          <a:ln cap="flat" cmpd="sng" w="9525">
            <a:solidFill>
              <a:srgbClr val="0000FF"/>
            </a:solidFill>
            <a:prstDash val="solid"/>
            <a:round/>
            <a:headEnd len="med" w="med" type="none"/>
            <a:tailEnd len="med" w="med" type="triangle"/>
          </a:ln>
        </p:spPr>
      </p:cxnSp>
      <p:cxnSp>
        <p:nvCxnSpPr>
          <p:cNvPr id="183" name="Google Shape;183;p27"/>
          <p:cNvCxnSpPr/>
          <p:nvPr/>
        </p:nvCxnSpPr>
        <p:spPr>
          <a:xfrm flipH="1" rot="10800000">
            <a:off x="5987925" y="3292863"/>
            <a:ext cx="939000" cy="176400"/>
          </a:xfrm>
          <a:prstGeom prst="straightConnector1">
            <a:avLst/>
          </a:prstGeom>
          <a:noFill/>
          <a:ln cap="flat" cmpd="sng" w="9525">
            <a:solidFill>
              <a:srgbClr val="0000FF"/>
            </a:solidFill>
            <a:prstDash val="solid"/>
            <a:round/>
            <a:headEnd len="med" w="med" type="none"/>
            <a:tailEnd len="med" w="med" type="triangle"/>
          </a:ln>
        </p:spPr>
      </p:cxnSp>
      <p:cxnSp>
        <p:nvCxnSpPr>
          <p:cNvPr id="184" name="Google Shape;184;p27"/>
          <p:cNvCxnSpPr/>
          <p:nvPr/>
        </p:nvCxnSpPr>
        <p:spPr>
          <a:xfrm rot="10800000">
            <a:off x="2369075" y="2283038"/>
            <a:ext cx="870900" cy="162300"/>
          </a:xfrm>
          <a:prstGeom prst="straightConnector1">
            <a:avLst/>
          </a:prstGeom>
          <a:noFill/>
          <a:ln cap="flat" cmpd="sng" w="9525">
            <a:solidFill>
              <a:srgbClr val="0000FF"/>
            </a:solidFill>
            <a:prstDash val="solid"/>
            <a:round/>
            <a:headEnd len="med" w="med" type="none"/>
            <a:tailEnd len="med" w="med" type="triangle"/>
          </a:ln>
        </p:spPr>
      </p:cxnSp>
      <p:sp>
        <p:nvSpPr>
          <p:cNvPr id="185" name="Google Shape;185;p27"/>
          <p:cNvSpPr txBox="1"/>
          <p:nvPr/>
        </p:nvSpPr>
        <p:spPr>
          <a:xfrm>
            <a:off x="6999700" y="3069075"/>
            <a:ext cx="2062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0000FF"/>
                </a:solidFill>
                <a:latin typeface="Lato"/>
                <a:ea typeface="Lato"/>
                <a:cs typeface="Lato"/>
                <a:sym typeface="Lato"/>
              </a:rPr>
              <a:t>Main Control</a:t>
            </a:r>
            <a:r>
              <a:rPr lang="zh-TW">
                <a:solidFill>
                  <a:srgbClr val="0000FF"/>
                </a:solidFill>
                <a:latin typeface="Lato"/>
                <a:ea typeface="Lato"/>
                <a:cs typeface="Lato"/>
                <a:sym typeface="Lato"/>
              </a:rPr>
              <a:t>: </a:t>
            </a:r>
            <a:endParaRPr>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Intel 13rd core</a:t>
            </a:r>
            <a:endParaRPr sz="1300">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GeForce RTX 4090</a:t>
            </a:r>
            <a:endParaRPr sz="1300">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RAM</a:t>
            </a:r>
            <a:endParaRPr sz="1300">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SSD</a:t>
            </a:r>
            <a:endParaRPr sz="1300">
              <a:solidFill>
                <a:srgbClr val="0000FF"/>
              </a:solidFill>
              <a:latin typeface="Lato"/>
              <a:ea typeface="Lato"/>
              <a:cs typeface="Lato"/>
              <a:sym typeface="Lato"/>
            </a:endParaRPr>
          </a:p>
        </p:txBody>
      </p:sp>
      <p:sp>
        <p:nvSpPr>
          <p:cNvPr id="186" name="Google Shape;186;p27"/>
          <p:cNvSpPr txBox="1"/>
          <p:nvPr/>
        </p:nvSpPr>
        <p:spPr>
          <a:xfrm>
            <a:off x="660850" y="1871400"/>
            <a:ext cx="2062800" cy="140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rgbClr val="0000FF"/>
                </a:solidFill>
                <a:latin typeface="Lato"/>
                <a:ea typeface="Lato"/>
                <a:cs typeface="Lato"/>
                <a:sym typeface="Lato"/>
              </a:rPr>
              <a:t>Sensor</a:t>
            </a:r>
            <a:r>
              <a:rPr lang="zh-TW">
                <a:solidFill>
                  <a:srgbClr val="0000FF"/>
                </a:solidFill>
                <a:latin typeface="Lato"/>
                <a:ea typeface="Lato"/>
                <a:cs typeface="Lato"/>
                <a:sym typeface="Lato"/>
              </a:rPr>
              <a:t>: </a:t>
            </a:r>
            <a:endParaRPr>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Temperature</a:t>
            </a:r>
            <a:endParaRPr sz="1300">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Humidity</a:t>
            </a:r>
            <a:endParaRPr sz="1300">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Air-conditioned</a:t>
            </a:r>
            <a:endParaRPr sz="1300">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Camera</a:t>
            </a:r>
            <a:endParaRPr sz="1300">
              <a:solidFill>
                <a:srgbClr val="0000FF"/>
              </a:solidFill>
              <a:latin typeface="Lato"/>
              <a:ea typeface="Lato"/>
              <a:cs typeface="Lato"/>
              <a:sym typeface="Lato"/>
            </a:endParaRPr>
          </a:p>
          <a:p>
            <a:pPr indent="-311150" lvl="0" marL="457200" rtl="0" algn="l">
              <a:spcBef>
                <a:spcPts val="0"/>
              </a:spcBef>
              <a:spcAft>
                <a:spcPts val="0"/>
              </a:spcAft>
              <a:buClr>
                <a:srgbClr val="0000FF"/>
              </a:buClr>
              <a:buSzPts val="1300"/>
              <a:buFont typeface="Lato"/>
              <a:buChar char="●"/>
            </a:pPr>
            <a:r>
              <a:rPr lang="zh-TW" sz="1300">
                <a:solidFill>
                  <a:srgbClr val="0000FF"/>
                </a:solidFill>
                <a:latin typeface="Lato"/>
                <a:ea typeface="Lato"/>
                <a:cs typeface="Lato"/>
                <a:sym typeface="Lato"/>
              </a:rPr>
              <a:t>Light</a:t>
            </a:r>
            <a:endParaRPr sz="1300">
              <a:solidFill>
                <a:srgbClr val="0000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4466800" y="2502750"/>
            <a:ext cx="4392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Part 4 </a:t>
            </a:r>
            <a:endParaRPr/>
          </a:p>
          <a:p>
            <a:pPr indent="0" lvl="0" marL="0" rtl="0" algn="l">
              <a:spcBef>
                <a:spcPts val="0"/>
              </a:spcBef>
              <a:spcAft>
                <a:spcPts val="0"/>
              </a:spcAft>
              <a:buNone/>
            </a:pPr>
            <a:r>
              <a:rPr lang="zh-TW"/>
              <a:t>Technology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9144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2240"/>
              <a:t>Technology - IOT</a:t>
            </a:r>
            <a:r>
              <a:rPr lang="zh-TW" sz="2240"/>
              <a:t> Control system + Entertainment devices</a:t>
            </a:r>
            <a:endParaRPr sz="2240"/>
          </a:p>
        </p:txBody>
      </p:sp>
      <p:sp>
        <p:nvSpPr>
          <p:cNvPr id="197" name="Google Shape;197;p29"/>
          <p:cNvSpPr txBox="1"/>
          <p:nvPr>
            <p:ph idx="1" type="body"/>
          </p:nvPr>
        </p:nvSpPr>
        <p:spPr>
          <a:xfrm>
            <a:off x="729450" y="1908650"/>
            <a:ext cx="4229100" cy="2261100"/>
          </a:xfrm>
          <a:prstGeom prst="rect">
            <a:avLst/>
          </a:prstGeom>
        </p:spPr>
        <p:txBody>
          <a:bodyPr anchorCtr="0" anchor="t" bIns="91425" lIns="91425" spcFirstLastPara="1" rIns="91425" wrap="square" tIns="91425">
            <a:noAutofit/>
          </a:bodyPr>
          <a:lstStyle/>
          <a:p>
            <a:pPr indent="-324008" lvl="0" marL="457200" rtl="0" algn="l">
              <a:lnSpc>
                <a:spcPct val="150000"/>
              </a:lnSpc>
              <a:spcBef>
                <a:spcPts val="0"/>
              </a:spcBef>
              <a:spcAft>
                <a:spcPts val="0"/>
              </a:spcAft>
              <a:buSzPts val="1503"/>
              <a:buAutoNum type="arabicPeriod"/>
            </a:pPr>
            <a:r>
              <a:rPr lang="zh-TW" sz="1502"/>
              <a:t>Storage Device</a:t>
            </a:r>
            <a:endParaRPr sz="1502"/>
          </a:p>
          <a:p>
            <a:pPr indent="-312261" lvl="1" marL="914400" rtl="0" algn="l">
              <a:lnSpc>
                <a:spcPct val="150000"/>
              </a:lnSpc>
              <a:spcBef>
                <a:spcPts val="0"/>
              </a:spcBef>
              <a:spcAft>
                <a:spcPts val="0"/>
              </a:spcAft>
              <a:buSzPts val="1318"/>
              <a:buChar char="○"/>
            </a:pPr>
            <a:r>
              <a:rPr lang="zh-TW" sz="1317"/>
              <a:t> 8 TB V NAND SSD</a:t>
            </a:r>
            <a:endParaRPr sz="1317"/>
          </a:p>
          <a:p>
            <a:pPr indent="-324008" lvl="0" marL="457200" rtl="0" algn="l">
              <a:lnSpc>
                <a:spcPct val="150000"/>
              </a:lnSpc>
              <a:spcBef>
                <a:spcPts val="0"/>
              </a:spcBef>
              <a:spcAft>
                <a:spcPts val="0"/>
              </a:spcAft>
              <a:buSzPts val="1503"/>
              <a:buAutoNum type="arabicPeriod"/>
            </a:pPr>
            <a:r>
              <a:rPr lang="zh-TW" sz="1502"/>
              <a:t>Display</a:t>
            </a:r>
            <a:endParaRPr sz="1502"/>
          </a:p>
          <a:p>
            <a:pPr indent="-312261" lvl="1" marL="914400" rtl="0" algn="l">
              <a:lnSpc>
                <a:spcPct val="150000"/>
              </a:lnSpc>
              <a:spcBef>
                <a:spcPts val="0"/>
              </a:spcBef>
              <a:spcAft>
                <a:spcPts val="0"/>
              </a:spcAft>
              <a:buSzPts val="1318"/>
              <a:buChar char="○"/>
            </a:pPr>
            <a:r>
              <a:rPr lang="zh-TW" sz="1317"/>
              <a:t>QLED Curved Monitors *2 (Main) </a:t>
            </a:r>
            <a:endParaRPr sz="1317"/>
          </a:p>
          <a:p>
            <a:pPr indent="-312261" lvl="1" marL="914400" rtl="0" algn="l">
              <a:lnSpc>
                <a:spcPct val="150000"/>
              </a:lnSpc>
              <a:spcBef>
                <a:spcPts val="0"/>
              </a:spcBef>
              <a:spcAft>
                <a:spcPts val="0"/>
              </a:spcAft>
              <a:buSzPts val="1318"/>
              <a:buChar char="○"/>
            </a:pPr>
            <a:r>
              <a:rPr lang="zh-TW" sz="1317"/>
              <a:t>QLED Curved Monitors *2 (Side)</a:t>
            </a:r>
            <a:endParaRPr sz="1317"/>
          </a:p>
          <a:p>
            <a:pPr indent="-312261" lvl="1" marL="914400" rtl="0" algn="l">
              <a:lnSpc>
                <a:spcPct val="150000"/>
              </a:lnSpc>
              <a:spcBef>
                <a:spcPts val="0"/>
              </a:spcBef>
              <a:spcAft>
                <a:spcPts val="0"/>
              </a:spcAft>
              <a:buSzPts val="1318"/>
              <a:buChar char="○"/>
            </a:pPr>
            <a:r>
              <a:rPr lang="zh-TW" sz="1317"/>
              <a:t>QLED Curved Monitors  cover all around</a:t>
            </a:r>
            <a:endParaRPr sz="1502"/>
          </a:p>
          <a:p>
            <a:pPr indent="0" lvl="0" marL="0" rtl="0" algn="l">
              <a:lnSpc>
                <a:spcPct val="95000"/>
              </a:lnSpc>
              <a:spcBef>
                <a:spcPts val="1200"/>
              </a:spcBef>
              <a:spcAft>
                <a:spcPts val="1200"/>
              </a:spcAft>
              <a:buSzPts val="1018"/>
              <a:buNone/>
            </a:pPr>
            <a:br>
              <a:rPr lang="zh-TW" sz="1502"/>
            </a:br>
            <a:br>
              <a:rPr lang="zh-TW" sz="1502"/>
            </a:br>
            <a:endParaRPr sz="1502"/>
          </a:p>
        </p:txBody>
      </p:sp>
      <p:sp>
        <p:nvSpPr>
          <p:cNvPr id="198" name="Google Shape;198;p29"/>
          <p:cNvSpPr txBox="1"/>
          <p:nvPr>
            <p:ph idx="1" type="body"/>
          </p:nvPr>
        </p:nvSpPr>
        <p:spPr>
          <a:xfrm>
            <a:off x="4700625" y="1908650"/>
            <a:ext cx="4229100" cy="2261100"/>
          </a:xfrm>
          <a:prstGeom prst="rect">
            <a:avLst/>
          </a:prstGeom>
        </p:spPr>
        <p:txBody>
          <a:bodyPr anchorCtr="0" anchor="t" bIns="91425" lIns="91425" spcFirstLastPara="1" rIns="91425" wrap="square" tIns="91425">
            <a:noAutofit/>
          </a:bodyPr>
          <a:lstStyle/>
          <a:p>
            <a:pPr indent="-324008" lvl="0" marL="457200" rtl="0" algn="l">
              <a:lnSpc>
                <a:spcPct val="115000"/>
              </a:lnSpc>
              <a:spcBef>
                <a:spcPts val="0"/>
              </a:spcBef>
              <a:spcAft>
                <a:spcPts val="0"/>
              </a:spcAft>
              <a:buClr>
                <a:srgbClr val="666666"/>
              </a:buClr>
              <a:buSzPts val="1503"/>
              <a:buAutoNum type="arabicPeriod" startAt="3"/>
            </a:pPr>
            <a:r>
              <a:rPr lang="zh-TW" sz="1502">
                <a:solidFill>
                  <a:srgbClr val="5F6464"/>
                </a:solidFill>
              </a:rPr>
              <a:t>CPU: Intel 13rd Core</a:t>
            </a:r>
            <a:endParaRPr sz="1502">
              <a:solidFill>
                <a:srgbClr val="5F6464"/>
              </a:solidFill>
            </a:endParaRPr>
          </a:p>
          <a:p>
            <a:pPr indent="-324008" lvl="0" marL="457200" rtl="0" algn="l">
              <a:lnSpc>
                <a:spcPct val="115000"/>
              </a:lnSpc>
              <a:spcBef>
                <a:spcPts val="0"/>
              </a:spcBef>
              <a:spcAft>
                <a:spcPts val="0"/>
              </a:spcAft>
              <a:buClr>
                <a:srgbClr val="5F6464"/>
              </a:buClr>
              <a:buSzPts val="1503"/>
              <a:buAutoNum type="arabicPeriod" startAt="3"/>
            </a:pPr>
            <a:r>
              <a:rPr lang="zh-TW" sz="1502">
                <a:solidFill>
                  <a:srgbClr val="5F6464"/>
                </a:solidFill>
              </a:rPr>
              <a:t>GPU: NVIDIA GeForce RTX 4090</a:t>
            </a:r>
            <a:endParaRPr sz="1502">
              <a:solidFill>
                <a:srgbClr val="5F6464"/>
              </a:solidFill>
            </a:endParaRPr>
          </a:p>
          <a:p>
            <a:pPr indent="-324008" lvl="0" marL="457200" rtl="0" algn="l">
              <a:spcBef>
                <a:spcPts val="0"/>
              </a:spcBef>
              <a:spcAft>
                <a:spcPts val="0"/>
              </a:spcAft>
              <a:buClr>
                <a:srgbClr val="5F6464"/>
              </a:buClr>
              <a:buSzPts val="1503"/>
              <a:buAutoNum type="arabicPeriod" startAt="3"/>
            </a:pPr>
            <a:r>
              <a:rPr lang="zh-TW" sz="1502">
                <a:solidFill>
                  <a:srgbClr val="5F6464"/>
                </a:solidFill>
              </a:rPr>
              <a:t>RAM: DDR5 up to 32GB</a:t>
            </a:r>
            <a:endParaRPr sz="1502">
              <a:solidFill>
                <a:srgbClr val="5F6464"/>
              </a:solidFill>
            </a:endParaRPr>
          </a:p>
          <a:p>
            <a:pPr indent="-324008" lvl="0" marL="457200" rtl="0" algn="l">
              <a:spcBef>
                <a:spcPts val="0"/>
              </a:spcBef>
              <a:spcAft>
                <a:spcPts val="0"/>
              </a:spcAft>
              <a:buClr>
                <a:schemeClr val="accent1"/>
              </a:buClr>
              <a:buSzPts val="1503"/>
              <a:buAutoNum type="arabicPeriod" startAt="3"/>
            </a:pPr>
            <a:r>
              <a:rPr lang="zh-TW" sz="1502"/>
              <a:t>WIFI : WIFI 6</a:t>
            </a:r>
            <a:endParaRPr sz="1502"/>
          </a:p>
          <a:p>
            <a:pPr indent="-324008" lvl="0" marL="457200" rtl="0" algn="l">
              <a:spcBef>
                <a:spcPts val="0"/>
              </a:spcBef>
              <a:spcAft>
                <a:spcPts val="0"/>
              </a:spcAft>
              <a:buClr>
                <a:schemeClr val="accent1"/>
              </a:buClr>
              <a:buSzPts val="1503"/>
              <a:buAutoNum type="arabicPeriod" startAt="3"/>
            </a:pPr>
            <a:r>
              <a:rPr lang="zh-TW" sz="1502"/>
              <a:t>Blue tooth: Blue tooth 5.3</a:t>
            </a:r>
            <a:endParaRPr sz="1502"/>
          </a:p>
          <a:p>
            <a:pPr indent="-324008" lvl="0" marL="457200" rtl="0" algn="l">
              <a:spcBef>
                <a:spcPts val="0"/>
              </a:spcBef>
              <a:spcAft>
                <a:spcPts val="0"/>
              </a:spcAft>
              <a:buClr>
                <a:srgbClr val="666666"/>
              </a:buClr>
              <a:buSzPts val="1503"/>
              <a:buAutoNum type="arabicPeriod" startAt="3"/>
            </a:pPr>
            <a:r>
              <a:rPr lang="zh-TW" sz="1502"/>
              <a:t>VR:  </a:t>
            </a:r>
            <a:r>
              <a:rPr lang="zh-TW" sz="1450">
                <a:highlight>
                  <a:srgbClr val="FFFFFF"/>
                </a:highlight>
                <a:latin typeface="Arial"/>
                <a:ea typeface="Arial"/>
                <a:cs typeface="Arial"/>
                <a:sym typeface="Arial"/>
              </a:rPr>
              <a:t>Valve In</a:t>
            </a:r>
            <a:r>
              <a:rPr lang="zh-TW" sz="1450">
                <a:solidFill>
                  <a:srgbClr val="5F6464"/>
                </a:solidFill>
                <a:highlight>
                  <a:srgbClr val="FFFFFF"/>
                </a:highlight>
                <a:latin typeface="Arial"/>
                <a:ea typeface="Arial"/>
                <a:cs typeface="Arial"/>
                <a:sym typeface="Arial"/>
              </a:rPr>
              <a:t>dex</a:t>
            </a:r>
            <a:endParaRPr sz="1450">
              <a:solidFill>
                <a:srgbClr val="5F6464"/>
              </a:solidFill>
              <a:highlight>
                <a:srgbClr val="FFFFFF"/>
              </a:highlight>
              <a:latin typeface="Arial"/>
              <a:ea typeface="Arial"/>
              <a:cs typeface="Arial"/>
              <a:sym typeface="Arial"/>
            </a:endParaRPr>
          </a:p>
          <a:p>
            <a:pPr indent="-324008" lvl="0" marL="457200" rtl="0" algn="l">
              <a:spcBef>
                <a:spcPts val="0"/>
              </a:spcBef>
              <a:spcAft>
                <a:spcPts val="0"/>
              </a:spcAft>
              <a:buClr>
                <a:schemeClr val="accent1"/>
              </a:buClr>
              <a:buSzPts val="1503"/>
              <a:buAutoNum type="arabicPeriod" startAt="3"/>
            </a:pPr>
            <a:r>
              <a:rPr lang="zh-TW" sz="1502"/>
              <a:t>Sensing </a:t>
            </a:r>
            <a:endParaRPr sz="1502"/>
          </a:p>
          <a:p>
            <a:pPr indent="-324008" lvl="1" marL="914400" rtl="0" algn="l">
              <a:spcBef>
                <a:spcPts val="0"/>
              </a:spcBef>
              <a:spcAft>
                <a:spcPts val="0"/>
              </a:spcAft>
              <a:buSzPts val="1503"/>
              <a:buChar char="○"/>
            </a:pPr>
            <a:r>
              <a:rPr lang="zh-TW" sz="1502"/>
              <a:t>Camera </a:t>
            </a:r>
            <a:endParaRPr sz="1502"/>
          </a:p>
          <a:p>
            <a:pPr indent="-324008" lvl="1" marL="914400" rtl="0" algn="l">
              <a:spcBef>
                <a:spcPts val="0"/>
              </a:spcBef>
              <a:spcAft>
                <a:spcPts val="0"/>
              </a:spcAft>
              <a:buSzPts val="1503"/>
              <a:buChar char="○"/>
            </a:pPr>
            <a:r>
              <a:rPr lang="zh-TW" sz="1502"/>
              <a:t>Temperature sensors</a:t>
            </a:r>
            <a:endParaRPr sz="1502"/>
          </a:p>
          <a:p>
            <a:pPr indent="-324008" lvl="1" marL="914400" rtl="0" algn="l">
              <a:spcBef>
                <a:spcPts val="0"/>
              </a:spcBef>
              <a:spcAft>
                <a:spcPts val="0"/>
              </a:spcAft>
              <a:buSzPts val="1503"/>
              <a:buChar char="○"/>
            </a:pPr>
            <a:r>
              <a:rPr lang="zh-TW" sz="1502"/>
              <a:t>Humidity sensors</a:t>
            </a:r>
            <a:endParaRPr sz="1502"/>
          </a:p>
          <a:p>
            <a:pPr indent="-324008" lvl="1" marL="914400" rtl="0" algn="l">
              <a:spcBef>
                <a:spcPts val="0"/>
              </a:spcBef>
              <a:spcAft>
                <a:spcPts val="0"/>
              </a:spcAft>
              <a:buSzPts val="1503"/>
              <a:buChar char="○"/>
            </a:pPr>
            <a:r>
              <a:rPr lang="zh-TW" sz="1502"/>
              <a:t>Light sensors</a:t>
            </a:r>
            <a:endParaRPr sz="1502"/>
          </a:p>
          <a:p>
            <a:pPr indent="-324008" lvl="1" marL="914400" rtl="0" algn="l">
              <a:spcBef>
                <a:spcPts val="0"/>
              </a:spcBef>
              <a:spcAft>
                <a:spcPts val="0"/>
              </a:spcAft>
              <a:buSzPts val="1503"/>
              <a:buChar char="○"/>
            </a:pPr>
            <a:r>
              <a:rPr lang="zh-TW" sz="1502"/>
              <a:t>Air quality monitoring sensor</a:t>
            </a:r>
            <a:endParaRPr sz="1450">
              <a:solidFill>
                <a:srgbClr val="5F6464"/>
              </a:solidFill>
              <a:highlight>
                <a:srgbClr val="FFFFFF"/>
              </a:highlight>
              <a:latin typeface="Arial"/>
              <a:ea typeface="Arial"/>
              <a:cs typeface="Arial"/>
              <a:sym typeface="Arial"/>
            </a:endParaRPr>
          </a:p>
        </p:txBody>
      </p:sp>
      <p:sp>
        <p:nvSpPr>
          <p:cNvPr id="199" name="Google Shape;199;p29"/>
          <p:cNvSpPr txBox="1"/>
          <p:nvPr>
            <p:ph idx="1" type="body"/>
          </p:nvPr>
        </p:nvSpPr>
        <p:spPr>
          <a:xfrm>
            <a:off x="4700625" y="3285925"/>
            <a:ext cx="4229100" cy="108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502"/>
              <a:t> </a:t>
            </a:r>
            <a:endParaRPr sz="1502"/>
          </a:p>
          <a:p>
            <a:pPr indent="0" lvl="0" marL="0" rtl="0" algn="l">
              <a:lnSpc>
                <a:spcPct val="115000"/>
              </a:lnSpc>
              <a:spcBef>
                <a:spcPts val="1200"/>
              </a:spcBef>
              <a:spcAft>
                <a:spcPts val="1200"/>
              </a:spcAft>
              <a:buNone/>
            </a:pPr>
            <a:br>
              <a:rPr lang="zh-TW" sz="1502"/>
            </a:br>
            <a:br>
              <a:rPr lang="zh-TW" sz="1502"/>
            </a:br>
            <a:endParaRPr sz="1502"/>
          </a:p>
        </p:txBody>
      </p:sp>
      <p:pic>
        <p:nvPicPr>
          <p:cNvPr id="200" name="Google Shape;200;p29"/>
          <p:cNvPicPr preferRelativeResize="0"/>
          <p:nvPr/>
        </p:nvPicPr>
        <p:blipFill>
          <a:blip r:embed="rId3">
            <a:alphaModFix/>
          </a:blip>
          <a:stretch>
            <a:fillRect/>
          </a:stretch>
        </p:blipFill>
        <p:spPr>
          <a:xfrm>
            <a:off x="122375" y="3821899"/>
            <a:ext cx="1353200" cy="1277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Smart Cockit </a:t>
            </a:r>
            <a:endParaRPr/>
          </a:p>
          <a:p>
            <a:pPr indent="0" lvl="0" marL="0" rtl="0" algn="l">
              <a:spcBef>
                <a:spcPts val="0"/>
              </a:spcBef>
              <a:spcAft>
                <a:spcPts val="0"/>
              </a:spcAft>
              <a:buNone/>
            </a:pPr>
            <a:r>
              <a:t/>
            </a:r>
            <a:endParaRPr/>
          </a:p>
        </p:txBody>
      </p:sp>
      <p:sp>
        <p:nvSpPr>
          <p:cNvPr id="206" name="Google Shape;206;p30"/>
          <p:cNvSpPr txBox="1"/>
          <p:nvPr>
            <p:ph idx="1" type="body"/>
          </p:nvPr>
        </p:nvSpPr>
        <p:spPr>
          <a:xfrm>
            <a:off x="90275" y="1796250"/>
            <a:ext cx="8706600" cy="1987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zh-TW" sz="1400"/>
              <a:t>Cockit </a:t>
            </a:r>
            <a:endParaRPr sz="1400"/>
          </a:p>
          <a:p>
            <a:pPr indent="-317500" lvl="1" marL="914400" rtl="0" algn="l">
              <a:lnSpc>
                <a:spcPct val="150000"/>
              </a:lnSpc>
              <a:spcBef>
                <a:spcPts val="0"/>
              </a:spcBef>
              <a:spcAft>
                <a:spcPts val="0"/>
              </a:spcAft>
              <a:buSzPts val="1400"/>
              <a:buChar char="○"/>
            </a:pPr>
            <a:r>
              <a:rPr lang="zh-TW" sz="1400"/>
              <a:t>Heat therapy  : the use of infrared or heating pads to help alleviate muscle fatigue and relieve muscle spasms.</a:t>
            </a:r>
            <a:endParaRPr sz="1400"/>
          </a:p>
          <a:p>
            <a:pPr indent="-317500" lvl="1" marL="914400" rtl="0" algn="l">
              <a:lnSpc>
                <a:spcPct val="150000"/>
              </a:lnSpc>
              <a:spcBef>
                <a:spcPts val="0"/>
              </a:spcBef>
              <a:spcAft>
                <a:spcPts val="0"/>
              </a:spcAft>
              <a:buSzPts val="1400"/>
              <a:buChar char="○"/>
            </a:pPr>
            <a:r>
              <a:rPr lang="zh-TW" sz="1400"/>
              <a:t>Air pressure massage  : the use of pressure sensors to control air pressure for massaging muscles.</a:t>
            </a:r>
            <a:endParaRPr sz="1400"/>
          </a:p>
          <a:p>
            <a:pPr indent="-317500" lvl="1" marL="914400" rtl="0" algn="l">
              <a:lnSpc>
                <a:spcPct val="150000"/>
              </a:lnSpc>
              <a:spcBef>
                <a:spcPts val="0"/>
              </a:spcBef>
              <a:spcAft>
                <a:spcPts val="0"/>
              </a:spcAft>
              <a:buSzPts val="1400"/>
              <a:buChar char="○"/>
            </a:pPr>
            <a:r>
              <a:rPr lang="zh-TW" sz="1400"/>
              <a:t>Vibration massage : the use of vibrations to relax muscles.</a:t>
            </a:r>
            <a:endParaRPr sz="1400"/>
          </a:p>
          <a:p>
            <a:pPr indent="-317500" lvl="1" marL="914400" rtl="0" algn="l">
              <a:lnSpc>
                <a:spcPct val="150000"/>
              </a:lnSpc>
              <a:spcBef>
                <a:spcPts val="0"/>
              </a:spcBef>
              <a:spcAft>
                <a:spcPts val="0"/>
              </a:spcAft>
              <a:buSzPts val="1400"/>
              <a:buChar char="○"/>
            </a:pPr>
            <a:r>
              <a:rPr lang="zh-TW" sz="1400"/>
              <a:t>infrared lamp , air pressure sensor and temperature sensor, accelerometer, preasure sensor.</a:t>
            </a:r>
            <a:endParaRPr sz="1400"/>
          </a:p>
        </p:txBody>
      </p:sp>
      <p:pic>
        <p:nvPicPr>
          <p:cNvPr id="207" name="Google Shape;207;p30"/>
          <p:cNvPicPr preferRelativeResize="0"/>
          <p:nvPr/>
        </p:nvPicPr>
        <p:blipFill>
          <a:blip r:embed="rId3">
            <a:alphaModFix/>
          </a:blip>
          <a:stretch>
            <a:fillRect/>
          </a:stretch>
        </p:blipFill>
        <p:spPr>
          <a:xfrm>
            <a:off x="4828075" y="3831300"/>
            <a:ext cx="2033550" cy="1312200"/>
          </a:xfrm>
          <a:prstGeom prst="rect">
            <a:avLst/>
          </a:prstGeom>
          <a:noFill/>
          <a:ln>
            <a:noFill/>
          </a:ln>
        </p:spPr>
      </p:pic>
      <p:pic>
        <p:nvPicPr>
          <p:cNvPr id="208" name="Google Shape;208;p30"/>
          <p:cNvPicPr preferRelativeResize="0"/>
          <p:nvPr/>
        </p:nvPicPr>
        <p:blipFill>
          <a:blip r:embed="rId4">
            <a:alphaModFix/>
          </a:blip>
          <a:stretch>
            <a:fillRect/>
          </a:stretch>
        </p:blipFill>
        <p:spPr>
          <a:xfrm>
            <a:off x="2496425" y="3831300"/>
            <a:ext cx="2331651" cy="1312199"/>
          </a:xfrm>
          <a:prstGeom prst="rect">
            <a:avLst/>
          </a:prstGeom>
          <a:noFill/>
          <a:ln>
            <a:noFill/>
          </a:ln>
        </p:spPr>
      </p:pic>
      <p:pic>
        <p:nvPicPr>
          <p:cNvPr id="209" name="Google Shape;209;p30"/>
          <p:cNvPicPr preferRelativeResize="0"/>
          <p:nvPr/>
        </p:nvPicPr>
        <p:blipFill>
          <a:blip r:embed="rId5">
            <a:alphaModFix/>
          </a:blip>
          <a:stretch>
            <a:fillRect/>
          </a:stretch>
        </p:blipFill>
        <p:spPr>
          <a:xfrm>
            <a:off x="0" y="3831300"/>
            <a:ext cx="2496420" cy="1312201"/>
          </a:xfrm>
          <a:prstGeom prst="rect">
            <a:avLst/>
          </a:prstGeom>
          <a:noFill/>
          <a:ln>
            <a:noFill/>
          </a:ln>
        </p:spPr>
      </p:pic>
      <p:pic>
        <p:nvPicPr>
          <p:cNvPr id="210" name="Google Shape;210;p30"/>
          <p:cNvPicPr preferRelativeResize="0"/>
          <p:nvPr/>
        </p:nvPicPr>
        <p:blipFill>
          <a:blip r:embed="rId6">
            <a:alphaModFix/>
          </a:blip>
          <a:stretch>
            <a:fillRect/>
          </a:stretch>
        </p:blipFill>
        <p:spPr>
          <a:xfrm>
            <a:off x="6861625" y="3831300"/>
            <a:ext cx="1690381" cy="1312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Sensing - Structure</a:t>
            </a:r>
            <a:endParaRPr/>
          </a:p>
        </p:txBody>
      </p:sp>
      <p:pic>
        <p:nvPicPr>
          <p:cNvPr id="216" name="Google Shape;216;p31"/>
          <p:cNvPicPr preferRelativeResize="0"/>
          <p:nvPr/>
        </p:nvPicPr>
        <p:blipFill>
          <a:blip r:embed="rId3">
            <a:alphaModFix/>
          </a:blip>
          <a:stretch>
            <a:fillRect/>
          </a:stretch>
        </p:blipFill>
        <p:spPr>
          <a:xfrm>
            <a:off x="407100" y="1853850"/>
            <a:ext cx="7829274" cy="3173001"/>
          </a:xfrm>
          <a:prstGeom prst="rect">
            <a:avLst/>
          </a:prstGeom>
          <a:noFill/>
          <a:ln>
            <a:noFill/>
          </a:ln>
        </p:spPr>
      </p:pic>
      <p:sp>
        <p:nvSpPr>
          <p:cNvPr id="217" name="Google Shape;217;p31"/>
          <p:cNvSpPr txBox="1"/>
          <p:nvPr/>
        </p:nvSpPr>
        <p:spPr>
          <a:xfrm>
            <a:off x="1987375" y="3512825"/>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資訊統合</a:t>
            </a:r>
            <a:endParaRPr>
              <a:latin typeface="Lato"/>
              <a:ea typeface="Lato"/>
              <a:cs typeface="Lato"/>
              <a:sym typeface="Lato"/>
            </a:endParaRPr>
          </a:p>
        </p:txBody>
      </p:sp>
      <p:sp>
        <p:nvSpPr>
          <p:cNvPr id="218" name="Google Shape;218;p31"/>
          <p:cNvSpPr txBox="1"/>
          <p:nvPr/>
        </p:nvSpPr>
        <p:spPr>
          <a:xfrm>
            <a:off x="3307150" y="3512825"/>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資料傳輸</a:t>
            </a:r>
            <a:endParaRPr>
              <a:latin typeface="Lato"/>
              <a:ea typeface="Lato"/>
              <a:cs typeface="Lato"/>
              <a:sym typeface="Lato"/>
            </a:endParaRPr>
          </a:p>
        </p:txBody>
      </p:sp>
      <p:sp>
        <p:nvSpPr>
          <p:cNvPr id="219" name="Google Shape;219;p31"/>
          <p:cNvSpPr txBox="1"/>
          <p:nvPr/>
        </p:nvSpPr>
        <p:spPr>
          <a:xfrm>
            <a:off x="5907475" y="3512825"/>
            <a:ext cx="102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資</a:t>
            </a:r>
            <a:r>
              <a:rPr lang="zh-TW">
                <a:latin typeface="Lato"/>
                <a:ea typeface="Lato"/>
                <a:cs typeface="Lato"/>
                <a:sym typeface="Lato"/>
              </a:rPr>
              <a:t>料運算</a:t>
            </a:r>
            <a:endParaRPr>
              <a:latin typeface="Lato"/>
              <a:ea typeface="Lato"/>
              <a:cs typeface="Lato"/>
              <a:sym typeface="Lato"/>
            </a:endParaRPr>
          </a:p>
          <a:p>
            <a:pPr indent="0" lvl="0" marL="0" rtl="0" algn="l">
              <a:spcBef>
                <a:spcPts val="0"/>
              </a:spcBef>
              <a:spcAft>
                <a:spcPts val="0"/>
              </a:spcAft>
              <a:buNone/>
            </a:pPr>
            <a:r>
              <a:rPr lang="zh-TW">
                <a:latin typeface="Lato"/>
                <a:ea typeface="Lato"/>
                <a:cs typeface="Lato"/>
                <a:sym typeface="Lato"/>
              </a:rPr>
              <a:t>結果呈現</a:t>
            </a:r>
            <a:endParaRPr>
              <a:latin typeface="Lato"/>
              <a:ea typeface="Lato"/>
              <a:cs typeface="Lato"/>
              <a:sym typeface="Lato"/>
            </a:endParaRPr>
          </a:p>
        </p:txBody>
      </p:sp>
      <p:pic>
        <p:nvPicPr>
          <p:cNvPr id="220" name="Google Shape;220;p31"/>
          <p:cNvPicPr preferRelativeResize="0"/>
          <p:nvPr/>
        </p:nvPicPr>
        <p:blipFill>
          <a:blip r:embed="rId4">
            <a:alphaModFix/>
          </a:blip>
          <a:stretch>
            <a:fillRect/>
          </a:stretch>
        </p:blipFill>
        <p:spPr>
          <a:xfrm>
            <a:off x="5840475" y="1479971"/>
            <a:ext cx="3303517" cy="615600"/>
          </a:xfrm>
          <a:prstGeom prst="rect">
            <a:avLst/>
          </a:prstGeom>
          <a:noFill/>
          <a:ln>
            <a:noFill/>
          </a:ln>
        </p:spPr>
      </p:pic>
      <p:sp>
        <p:nvSpPr>
          <p:cNvPr id="221" name="Google Shape;221;p31"/>
          <p:cNvSpPr txBox="1"/>
          <p:nvPr/>
        </p:nvSpPr>
        <p:spPr>
          <a:xfrm>
            <a:off x="3013375" y="4309050"/>
            <a:ext cx="392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latin typeface="Lato"/>
                <a:ea typeface="Lato"/>
                <a:cs typeface="Lato"/>
                <a:sym typeface="Lato"/>
              </a:rPr>
              <a:t>資料由Arduino進行彙整，並透過Wifi傳輸，感測器量測值會輸入至MySql資料庫中，並透過網頁與APP進行呈現，並從中提取資料進行運算。</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Outline</a:t>
            </a:r>
            <a:endParaRPr/>
          </a:p>
        </p:txBody>
      </p:sp>
      <p:sp>
        <p:nvSpPr>
          <p:cNvPr id="94" name="Google Shape;94;p14"/>
          <p:cNvSpPr txBox="1"/>
          <p:nvPr>
            <p:ph idx="1" type="body"/>
          </p:nvPr>
        </p:nvSpPr>
        <p:spPr>
          <a:xfrm>
            <a:off x="3915500" y="1354925"/>
            <a:ext cx="4582200" cy="30618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b="1" lang="zh-TW" sz="1800"/>
              <a:t>Introduction</a:t>
            </a:r>
            <a:endParaRPr b="1" sz="1800"/>
          </a:p>
          <a:p>
            <a:pPr indent="-342900" lvl="0" marL="457200" rtl="0" algn="l">
              <a:lnSpc>
                <a:spcPct val="200000"/>
              </a:lnSpc>
              <a:spcBef>
                <a:spcPts val="0"/>
              </a:spcBef>
              <a:spcAft>
                <a:spcPts val="0"/>
              </a:spcAft>
              <a:buSzPts val="1800"/>
              <a:buAutoNum type="arabicPeriod"/>
            </a:pPr>
            <a:r>
              <a:rPr b="1" lang="zh-TW" sz="1800"/>
              <a:t>M</a:t>
            </a:r>
            <a:r>
              <a:rPr b="1" lang="zh-TW" sz="1800"/>
              <a:t>otivation and application</a:t>
            </a:r>
            <a:endParaRPr b="1" sz="1800"/>
          </a:p>
          <a:p>
            <a:pPr indent="-342900" lvl="0" marL="457200" rtl="0" algn="l">
              <a:lnSpc>
                <a:spcPct val="200000"/>
              </a:lnSpc>
              <a:spcBef>
                <a:spcPts val="0"/>
              </a:spcBef>
              <a:spcAft>
                <a:spcPts val="0"/>
              </a:spcAft>
              <a:buSzPts val="1800"/>
              <a:buAutoNum type="arabicPeriod"/>
            </a:pPr>
            <a:r>
              <a:rPr b="1" lang="zh-TW" sz="1800"/>
              <a:t>Architecture</a:t>
            </a:r>
            <a:endParaRPr b="1" sz="1800"/>
          </a:p>
          <a:p>
            <a:pPr indent="-342900" lvl="0" marL="457200" rtl="0" algn="l">
              <a:lnSpc>
                <a:spcPct val="200000"/>
              </a:lnSpc>
              <a:spcBef>
                <a:spcPts val="0"/>
              </a:spcBef>
              <a:spcAft>
                <a:spcPts val="0"/>
              </a:spcAft>
              <a:buSzPts val="1800"/>
              <a:buAutoNum type="arabicPeriod"/>
            </a:pPr>
            <a:r>
              <a:rPr b="1" lang="zh-TW" sz="1800"/>
              <a:t>Technology</a:t>
            </a:r>
            <a:endParaRPr b="1" sz="1800"/>
          </a:p>
          <a:p>
            <a:pPr indent="-342900" lvl="0" marL="457200" rtl="0" algn="l">
              <a:lnSpc>
                <a:spcPct val="200000"/>
              </a:lnSpc>
              <a:spcBef>
                <a:spcPts val="0"/>
              </a:spcBef>
              <a:spcAft>
                <a:spcPts val="0"/>
              </a:spcAft>
              <a:buSzPts val="1800"/>
              <a:buAutoNum type="arabicPeriod"/>
            </a:pPr>
            <a:r>
              <a:rPr b="1" lang="zh-TW" sz="1800"/>
              <a:t>Market Analysis</a:t>
            </a:r>
            <a:endParaRPr b="1" sz="1800"/>
          </a:p>
          <a:p>
            <a:pPr indent="-342900" lvl="0" marL="457200" rtl="0" algn="l">
              <a:lnSpc>
                <a:spcPct val="200000"/>
              </a:lnSpc>
              <a:spcBef>
                <a:spcPts val="0"/>
              </a:spcBef>
              <a:spcAft>
                <a:spcPts val="0"/>
              </a:spcAft>
              <a:buSzPts val="1800"/>
              <a:buAutoNum type="arabicPeriod"/>
            </a:pPr>
            <a:r>
              <a:rPr b="1" lang="zh-TW" sz="1800"/>
              <a:t>Task Partition</a:t>
            </a:r>
            <a:endParaRPr b="1" sz="1800"/>
          </a:p>
          <a:p>
            <a:pPr indent="-342900" lvl="0" marL="457200" rtl="0" algn="l">
              <a:lnSpc>
                <a:spcPct val="200000"/>
              </a:lnSpc>
              <a:spcBef>
                <a:spcPts val="0"/>
              </a:spcBef>
              <a:spcAft>
                <a:spcPts val="0"/>
              </a:spcAft>
              <a:buSzPts val="1800"/>
              <a:buAutoNum type="arabicPeriod"/>
            </a:pPr>
            <a:r>
              <a:rPr b="1" lang="zh-TW" sz="1800"/>
              <a:t>Reference</a:t>
            </a:r>
            <a:endParaRPr b="1" sz="1800"/>
          </a:p>
          <a:p>
            <a:pPr indent="0" lvl="0" marL="0" rtl="0" algn="l">
              <a:spcBef>
                <a:spcPts val="1200"/>
              </a:spcBef>
              <a:spcAft>
                <a:spcPts val="1200"/>
              </a:spcAft>
              <a:buNone/>
            </a:pPr>
            <a:r>
              <a:t/>
            </a:r>
            <a:endParaRPr b="1"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Sensing - air pressure sensor </a:t>
            </a:r>
            <a:endParaRPr/>
          </a:p>
        </p:txBody>
      </p:sp>
      <p:sp>
        <p:nvSpPr>
          <p:cNvPr id="227" name="Google Shape;227;p32"/>
          <p:cNvSpPr txBox="1"/>
          <p:nvPr>
            <p:ph idx="1" type="body"/>
          </p:nvPr>
        </p:nvSpPr>
        <p:spPr>
          <a:xfrm>
            <a:off x="729450" y="1853850"/>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zh-TW" sz="1600"/>
              <a:t>For greater accuracy and control, air pressure sensors which convert pressure’s effect into a proportional electrical signal.</a:t>
            </a:r>
            <a:endParaRPr sz="1600"/>
          </a:p>
          <a:p>
            <a:pPr indent="-330200" lvl="0" marL="457200" rtl="0" algn="l">
              <a:spcBef>
                <a:spcPts val="0"/>
              </a:spcBef>
              <a:spcAft>
                <a:spcPts val="0"/>
              </a:spcAft>
              <a:buSzPts val="1600"/>
              <a:buChar char="●"/>
            </a:pPr>
            <a:r>
              <a:rPr lang="zh-TW" sz="1600"/>
              <a:t>Transducer / Capacitive air pressure transducer.</a:t>
            </a:r>
            <a:endParaRPr sz="1600"/>
          </a:p>
          <a:p>
            <a:pPr indent="-330200" lvl="0" marL="457200" rtl="0" algn="l">
              <a:spcBef>
                <a:spcPts val="0"/>
              </a:spcBef>
              <a:spcAft>
                <a:spcPts val="0"/>
              </a:spcAft>
              <a:buSzPts val="1600"/>
              <a:buChar char="●"/>
            </a:pPr>
            <a:r>
              <a:rPr lang="zh-TW" sz="1600"/>
              <a:t>use air pressure sensors to control air pressure for massaging muscles.</a:t>
            </a:r>
            <a:endParaRPr sz="1600"/>
          </a:p>
          <a:p>
            <a:pPr indent="-330200" lvl="0" marL="457200" rtl="0" algn="l">
              <a:spcBef>
                <a:spcPts val="0"/>
              </a:spcBef>
              <a:spcAft>
                <a:spcPts val="0"/>
              </a:spcAft>
              <a:buSzPts val="1600"/>
              <a:buChar char="●"/>
            </a:pPr>
            <a:r>
              <a:rPr lang="zh-TW" sz="1600"/>
              <a:t>We use </a:t>
            </a:r>
            <a:r>
              <a:rPr b="1" lang="zh-TW" sz="1600"/>
              <a:t>Capacitive air pressure transducer</a:t>
            </a:r>
            <a:r>
              <a:rPr lang="zh-TW" sz="1600"/>
              <a:t>.</a:t>
            </a:r>
            <a:endParaRPr sz="1600"/>
          </a:p>
          <a:p>
            <a:pPr indent="-311150" lvl="0" marL="457200" rtl="0" algn="l">
              <a:spcBef>
                <a:spcPts val="0"/>
              </a:spcBef>
              <a:spcAft>
                <a:spcPts val="0"/>
              </a:spcAft>
              <a:buSzPts val="1300"/>
              <a:buChar char="●"/>
            </a:pPr>
            <a:r>
              <a:t/>
            </a:r>
            <a:endParaRPr/>
          </a:p>
        </p:txBody>
      </p:sp>
      <p:pic>
        <p:nvPicPr>
          <p:cNvPr id="228" name="Google Shape;228;p32"/>
          <p:cNvPicPr preferRelativeResize="0"/>
          <p:nvPr/>
        </p:nvPicPr>
        <p:blipFill>
          <a:blip r:embed="rId3">
            <a:alphaModFix/>
          </a:blip>
          <a:stretch>
            <a:fillRect/>
          </a:stretch>
        </p:blipFill>
        <p:spPr>
          <a:xfrm>
            <a:off x="207075" y="3390675"/>
            <a:ext cx="6634224" cy="1706708"/>
          </a:xfrm>
          <a:prstGeom prst="rect">
            <a:avLst/>
          </a:prstGeom>
          <a:noFill/>
          <a:ln>
            <a:noFill/>
          </a:ln>
        </p:spPr>
      </p:pic>
      <p:pic>
        <p:nvPicPr>
          <p:cNvPr id="229" name="Google Shape;229;p32"/>
          <p:cNvPicPr preferRelativeResize="0"/>
          <p:nvPr/>
        </p:nvPicPr>
        <p:blipFill>
          <a:blip r:embed="rId4">
            <a:alphaModFix/>
          </a:blip>
          <a:stretch>
            <a:fillRect/>
          </a:stretch>
        </p:blipFill>
        <p:spPr>
          <a:xfrm>
            <a:off x="6841300" y="3197594"/>
            <a:ext cx="2302700" cy="194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Sensing- temperature sensor</a:t>
            </a:r>
            <a:endParaRPr/>
          </a:p>
        </p:txBody>
      </p:sp>
      <p:sp>
        <p:nvSpPr>
          <p:cNvPr id="235" name="Google Shape;235;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TW" sz="1500"/>
              <a:t>Contact-type temperature sensors and non-contact temperature sensors.</a:t>
            </a:r>
            <a:endParaRPr sz="1500"/>
          </a:p>
          <a:p>
            <a:pPr indent="-323850" lvl="0" marL="457200" rtl="0" algn="l">
              <a:spcBef>
                <a:spcPts val="0"/>
              </a:spcBef>
              <a:spcAft>
                <a:spcPts val="0"/>
              </a:spcAft>
              <a:buSzPts val="1500"/>
              <a:buChar char="●"/>
            </a:pPr>
            <a:r>
              <a:rPr lang="zh-TW" sz="1500"/>
              <a:t>Use </a:t>
            </a:r>
            <a:r>
              <a:rPr b="1" lang="zh-TW" sz="1500"/>
              <a:t>contact-type temperature sensors</a:t>
            </a:r>
            <a:r>
              <a:rPr lang="zh-TW" sz="1500"/>
              <a:t> </a:t>
            </a:r>
            <a:endParaRPr sz="1500"/>
          </a:p>
          <a:p>
            <a:pPr indent="-311150" lvl="1" marL="914400" rtl="0" algn="l">
              <a:spcBef>
                <a:spcPts val="0"/>
              </a:spcBef>
              <a:spcAft>
                <a:spcPts val="0"/>
              </a:spcAft>
              <a:buSzPts val="1300"/>
              <a:buChar char="○"/>
            </a:pPr>
            <a:r>
              <a:rPr lang="zh-TW" sz="1300"/>
              <a:t>simple structure, low cost, fast temperature detection speed, and high accuracy</a:t>
            </a:r>
            <a:endParaRPr sz="1300"/>
          </a:p>
          <a:p>
            <a:pPr indent="-311150" lvl="1" marL="914400" rtl="0" algn="l">
              <a:spcBef>
                <a:spcPts val="0"/>
              </a:spcBef>
              <a:spcAft>
                <a:spcPts val="0"/>
              </a:spcAft>
              <a:buSzPts val="1300"/>
              <a:buChar char="○"/>
            </a:pPr>
            <a:r>
              <a:rPr lang="zh-TW" sz="1300"/>
              <a:t>suitable for measuring the surface temperature of the massage chair.</a:t>
            </a:r>
            <a:endParaRPr sz="1300"/>
          </a:p>
          <a:p>
            <a:pPr indent="-323850" lvl="0" marL="457200" rtl="0" algn="l">
              <a:spcBef>
                <a:spcPts val="0"/>
              </a:spcBef>
              <a:spcAft>
                <a:spcPts val="0"/>
              </a:spcAft>
              <a:buSzPts val="1500"/>
              <a:buChar char="●"/>
            </a:pPr>
            <a:r>
              <a:rPr lang="zh-TW" sz="1500"/>
              <a:t>Use </a:t>
            </a:r>
            <a:r>
              <a:rPr b="1" lang="zh-TW" sz="1500"/>
              <a:t>non-contact temperature sensors</a:t>
            </a:r>
            <a:endParaRPr b="1" sz="1500"/>
          </a:p>
          <a:p>
            <a:pPr indent="-311150" lvl="1" marL="914400" rtl="0" algn="l">
              <a:spcBef>
                <a:spcPts val="0"/>
              </a:spcBef>
              <a:spcAft>
                <a:spcPts val="0"/>
              </a:spcAft>
              <a:buSzPts val="1300"/>
              <a:buChar char="○"/>
            </a:pPr>
            <a:r>
              <a:rPr lang="zh-TW" sz="1300"/>
              <a:t>infrared thermometers or thermal imagers</a:t>
            </a:r>
            <a:endParaRPr sz="1300"/>
          </a:p>
          <a:p>
            <a:pPr indent="-311150" lvl="1" marL="914400" rtl="0" algn="l">
              <a:spcBef>
                <a:spcPts val="0"/>
              </a:spcBef>
              <a:spcAft>
                <a:spcPts val="0"/>
              </a:spcAft>
              <a:buSzPts val="1300"/>
              <a:buChar char="○"/>
            </a:pPr>
            <a:r>
              <a:rPr lang="zh-TW" sz="1300"/>
              <a:t>measure skin or vascular temperature of the human body.</a:t>
            </a:r>
            <a:endParaRPr sz="1300"/>
          </a:p>
          <a:p>
            <a:pPr indent="-311150" lvl="1" marL="914400" rtl="0" algn="l">
              <a:spcBef>
                <a:spcPts val="0"/>
              </a:spcBef>
              <a:spcAft>
                <a:spcPts val="0"/>
              </a:spcAft>
              <a:buSzPts val="1300"/>
              <a:buChar char="○"/>
            </a:pPr>
            <a:r>
              <a:rPr lang="zh-TW" sz="1300"/>
              <a:t>Using an infrared thermometer to monitor the temperature of the air in our cockit.</a:t>
            </a:r>
            <a:endParaRPr sz="1300"/>
          </a:p>
        </p:txBody>
      </p:sp>
      <p:pic>
        <p:nvPicPr>
          <p:cNvPr id="236" name="Google Shape;236;p33"/>
          <p:cNvPicPr preferRelativeResize="0"/>
          <p:nvPr/>
        </p:nvPicPr>
        <p:blipFill>
          <a:blip r:embed="rId3">
            <a:alphaModFix/>
          </a:blip>
          <a:stretch>
            <a:fillRect/>
          </a:stretch>
        </p:blipFill>
        <p:spPr>
          <a:xfrm>
            <a:off x="7464725" y="4134100"/>
            <a:ext cx="1679274" cy="1009400"/>
          </a:xfrm>
          <a:prstGeom prst="rect">
            <a:avLst/>
          </a:prstGeom>
          <a:noFill/>
          <a:ln>
            <a:noFill/>
          </a:ln>
        </p:spPr>
      </p:pic>
      <p:pic>
        <p:nvPicPr>
          <p:cNvPr id="237" name="Google Shape;237;p33"/>
          <p:cNvPicPr preferRelativeResize="0"/>
          <p:nvPr/>
        </p:nvPicPr>
        <p:blipFill>
          <a:blip r:embed="rId4">
            <a:alphaModFix/>
          </a:blip>
          <a:stretch>
            <a:fillRect/>
          </a:stretch>
        </p:blipFill>
        <p:spPr>
          <a:xfrm>
            <a:off x="6843361" y="522274"/>
            <a:ext cx="2270948" cy="1400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Sensing - accelerometer</a:t>
            </a:r>
            <a:endParaRPr/>
          </a:p>
        </p:txBody>
      </p:sp>
      <p:sp>
        <p:nvSpPr>
          <p:cNvPr id="243" name="Google Shape;243;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TW" sz="1500"/>
              <a:t>measures the acceleration of an object. </a:t>
            </a:r>
            <a:endParaRPr sz="1500"/>
          </a:p>
          <a:p>
            <a:pPr indent="-323850" lvl="0" marL="457200" rtl="0" algn="l">
              <a:spcBef>
                <a:spcPts val="0"/>
              </a:spcBef>
              <a:spcAft>
                <a:spcPts val="0"/>
              </a:spcAft>
              <a:buSzPts val="1500"/>
              <a:buChar char="●"/>
            </a:pPr>
            <a:r>
              <a:rPr lang="zh-TW" sz="1500"/>
              <a:t>It typically consists of a </a:t>
            </a:r>
            <a:r>
              <a:rPr b="1" lang="zh-TW" sz="1500"/>
              <a:t>mass suspended on a support and a sensor </a:t>
            </a:r>
            <a:endParaRPr b="1" sz="1500"/>
          </a:p>
          <a:p>
            <a:pPr indent="-323850" lvl="0" marL="457200" rtl="0" algn="l">
              <a:spcBef>
                <a:spcPts val="0"/>
              </a:spcBef>
              <a:spcAft>
                <a:spcPts val="0"/>
              </a:spcAft>
              <a:buSzPts val="1500"/>
              <a:buChar char="●"/>
            </a:pPr>
            <a:r>
              <a:rPr lang="zh-TW" sz="1500"/>
              <a:t>measures the displacement of the mass.</a:t>
            </a:r>
            <a:endParaRPr sz="1500"/>
          </a:p>
          <a:p>
            <a:pPr indent="-323850" lvl="0" marL="457200" rtl="0" algn="l">
              <a:spcBef>
                <a:spcPts val="0"/>
              </a:spcBef>
              <a:spcAft>
                <a:spcPts val="0"/>
              </a:spcAft>
              <a:buSzPts val="1500"/>
              <a:buChar char="●"/>
            </a:pPr>
            <a:r>
              <a:rPr lang="zh-TW" sz="1500"/>
              <a:t>We use </a:t>
            </a:r>
            <a:r>
              <a:rPr b="1" lang="zh-TW" sz="1500"/>
              <a:t>three-axis accelerometer.</a:t>
            </a:r>
            <a:endParaRPr b="1" sz="1500"/>
          </a:p>
          <a:p>
            <a:pPr indent="-311150" lvl="1" marL="914400" rtl="0" algn="l">
              <a:spcBef>
                <a:spcPts val="0"/>
              </a:spcBef>
              <a:spcAft>
                <a:spcPts val="0"/>
              </a:spcAft>
              <a:buSzPts val="1300"/>
              <a:buChar char="○"/>
            </a:pPr>
            <a:r>
              <a:rPr lang="zh-TW" sz="1300"/>
              <a:t>three axes measure acceleration along each of these axes (X, Y, Z).</a:t>
            </a:r>
            <a:endParaRPr sz="1300"/>
          </a:p>
          <a:p>
            <a:pPr indent="-311150" lvl="1" marL="914400" rtl="0" algn="l">
              <a:spcBef>
                <a:spcPts val="0"/>
              </a:spcBef>
              <a:spcAft>
                <a:spcPts val="0"/>
              </a:spcAft>
              <a:buSzPts val="1300"/>
              <a:buChar char="○"/>
            </a:pPr>
            <a:r>
              <a:rPr lang="zh-TW" sz="1300"/>
              <a:t>accurately detect the posture and movement of the human body</a:t>
            </a:r>
            <a:endParaRPr sz="1300"/>
          </a:p>
          <a:p>
            <a:pPr indent="-311150" lvl="1" marL="914400" rtl="0" algn="l">
              <a:spcBef>
                <a:spcPts val="0"/>
              </a:spcBef>
              <a:spcAft>
                <a:spcPts val="0"/>
              </a:spcAft>
              <a:buSzPts val="1300"/>
              <a:buChar char="○"/>
            </a:pPr>
            <a:r>
              <a:rPr lang="zh-TW" sz="1300"/>
              <a:t> adjust the intensity and frequency of the massage based on the body's movement.</a:t>
            </a:r>
            <a:endParaRPr sz="1300"/>
          </a:p>
        </p:txBody>
      </p:sp>
      <p:pic>
        <p:nvPicPr>
          <p:cNvPr id="244" name="Google Shape;244;p34"/>
          <p:cNvPicPr preferRelativeResize="0"/>
          <p:nvPr/>
        </p:nvPicPr>
        <p:blipFill>
          <a:blip r:embed="rId3">
            <a:alphaModFix/>
          </a:blip>
          <a:stretch>
            <a:fillRect/>
          </a:stretch>
        </p:blipFill>
        <p:spPr>
          <a:xfrm>
            <a:off x="7191363" y="479788"/>
            <a:ext cx="1952625" cy="2009775"/>
          </a:xfrm>
          <a:prstGeom prst="rect">
            <a:avLst/>
          </a:prstGeom>
          <a:noFill/>
          <a:ln>
            <a:noFill/>
          </a:ln>
        </p:spPr>
      </p:pic>
      <p:pic>
        <p:nvPicPr>
          <p:cNvPr id="245" name="Google Shape;245;p34"/>
          <p:cNvPicPr preferRelativeResize="0"/>
          <p:nvPr/>
        </p:nvPicPr>
        <p:blipFill>
          <a:blip r:embed="rId4">
            <a:alphaModFix/>
          </a:blip>
          <a:stretch>
            <a:fillRect/>
          </a:stretch>
        </p:blipFill>
        <p:spPr>
          <a:xfrm>
            <a:off x="7736675" y="3759375"/>
            <a:ext cx="1407325" cy="1384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Sensing - Light sensor </a:t>
            </a:r>
            <a:endParaRPr/>
          </a:p>
        </p:txBody>
      </p:sp>
      <p:sp>
        <p:nvSpPr>
          <p:cNvPr id="251" name="Google Shape;251;p35"/>
          <p:cNvSpPr txBox="1"/>
          <p:nvPr>
            <p:ph idx="1" type="body"/>
          </p:nvPr>
        </p:nvSpPr>
        <p:spPr>
          <a:xfrm>
            <a:off x="496075" y="2078875"/>
            <a:ext cx="8414700" cy="2789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zh-TW" sz="1600"/>
              <a:t>photoresistor or photodiode</a:t>
            </a:r>
            <a:endParaRPr sz="1600"/>
          </a:p>
          <a:p>
            <a:pPr indent="-330200" lvl="0" marL="457200" rtl="0" algn="l">
              <a:spcBef>
                <a:spcPts val="0"/>
              </a:spcBef>
              <a:spcAft>
                <a:spcPts val="0"/>
              </a:spcAft>
              <a:buSzPts val="1600"/>
              <a:buChar char="●"/>
            </a:pPr>
            <a:r>
              <a:rPr lang="zh-TW" sz="1600"/>
              <a:t>We use </a:t>
            </a:r>
            <a:r>
              <a:rPr b="1" lang="zh-TW" sz="1600"/>
              <a:t>photodiode in dark mode</a:t>
            </a:r>
            <a:endParaRPr b="1" sz="1600"/>
          </a:p>
          <a:p>
            <a:pPr indent="-317500" lvl="1" marL="914400" rtl="0" algn="l">
              <a:spcBef>
                <a:spcPts val="0"/>
              </a:spcBef>
              <a:spcAft>
                <a:spcPts val="0"/>
              </a:spcAft>
              <a:buSzPts val="1400"/>
              <a:buChar char="○"/>
            </a:pPr>
            <a:r>
              <a:rPr lang="zh-TW" sz="1400"/>
              <a:t>light intensity in a room is weak -&gt; photodiode may result in decrease in the accuracy</a:t>
            </a:r>
            <a:endParaRPr sz="1400"/>
          </a:p>
          <a:p>
            <a:pPr indent="-317500" lvl="1" marL="914400" rtl="0" algn="l">
              <a:spcBef>
                <a:spcPts val="0"/>
              </a:spcBef>
              <a:spcAft>
                <a:spcPts val="0"/>
              </a:spcAft>
              <a:buSzPts val="1400"/>
              <a:buChar char="○"/>
            </a:pPr>
            <a:r>
              <a:rPr lang="zh-TW" sz="1400"/>
              <a:t> </a:t>
            </a:r>
            <a:r>
              <a:rPr lang="zh-TW" sz="1600"/>
              <a:t>photodiode  -&gt; Higher sensitivity and accurately measure weaker levels of illumination </a:t>
            </a:r>
            <a:endParaRPr sz="1400"/>
          </a:p>
          <a:p>
            <a:pPr indent="-330200" lvl="0" marL="457200" rtl="0" algn="l">
              <a:spcBef>
                <a:spcPts val="0"/>
              </a:spcBef>
              <a:spcAft>
                <a:spcPts val="0"/>
              </a:spcAft>
              <a:buSzPts val="1600"/>
              <a:buChar char="●"/>
            </a:pPr>
            <a:r>
              <a:rPr lang="zh-TW" sz="1600"/>
              <a:t>We use </a:t>
            </a:r>
            <a:r>
              <a:rPr b="1" lang="zh-TW" sz="1600"/>
              <a:t>photoresistor for light mode</a:t>
            </a:r>
            <a:endParaRPr b="1" sz="1600"/>
          </a:p>
          <a:p>
            <a:pPr indent="-317500" lvl="1" marL="914400" rtl="0" algn="l">
              <a:spcBef>
                <a:spcPts val="0"/>
              </a:spcBef>
              <a:spcAft>
                <a:spcPts val="0"/>
              </a:spcAft>
              <a:buSzPts val="1400"/>
              <a:buChar char="○"/>
            </a:pPr>
            <a:r>
              <a:rPr lang="zh-TW" sz="1400"/>
              <a:t>higher sensitivity in strong levels of illumination and lower noise</a:t>
            </a:r>
            <a:endParaRPr sz="1400"/>
          </a:p>
          <a:p>
            <a:pPr indent="-317500" lvl="1" marL="914400" rtl="0" algn="l">
              <a:spcBef>
                <a:spcPts val="0"/>
              </a:spcBef>
              <a:spcAft>
                <a:spcPts val="0"/>
              </a:spcAft>
              <a:buSzPts val="1400"/>
              <a:buChar char="○"/>
            </a:pPr>
            <a:r>
              <a:rPr lang="zh-TW" sz="1400"/>
              <a:t>allowing it to accurately measure strong levels of illumination.</a:t>
            </a:r>
            <a:endParaRPr sz="1400"/>
          </a:p>
          <a:p>
            <a:pPr indent="-317500" lvl="1" marL="914400" rtl="0" algn="l">
              <a:spcBef>
                <a:spcPts val="0"/>
              </a:spcBef>
              <a:spcAft>
                <a:spcPts val="0"/>
              </a:spcAft>
              <a:buSzPts val="1400"/>
              <a:buChar char="○"/>
            </a:pPr>
            <a:r>
              <a:rPr lang="zh-TW" sz="1400"/>
              <a:t>In a room, the light is generally stronger, so using a photodiode can provide more accurate measurement results.</a:t>
            </a:r>
            <a:endParaRPr sz="1400"/>
          </a:p>
        </p:txBody>
      </p:sp>
      <p:pic>
        <p:nvPicPr>
          <p:cNvPr id="252" name="Google Shape;252;p35"/>
          <p:cNvPicPr preferRelativeResize="0"/>
          <p:nvPr/>
        </p:nvPicPr>
        <p:blipFill>
          <a:blip r:embed="rId3">
            <a:alphaModFix/>
          </a:blip>
          <a:stretch>
            <a:fillRect/>
          </a:stretch>
        </p:blipFill>
        <p:spPr>
          <a:xfrm>
            <a:off x="7592712" y="501875"/>
            <a:ext cx="1551290" cy="1577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Sensing -  Humidity sensor</a:t>
            </a:r>
            <a:endParaRPr/>
          </a:p>
        </p:txBody>
      </p:sp>
      <p:sp>
        <p:nvSpPr>
          <p:cNvPr id="258" name="Google Shape;258;p36"/>
          <p:cNvSpPr txBox="1"/>
          <p:nvPr>
            <p:ph idx="1" type="body"/>
          </p:nvPr>
        </p:nvSpPr>
        <p:spPr>
          <a:xfrm>
            <a:off x="727650" y="1853850"/>
            <a:ext cx="8208000" cy="3046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zh-TW" sz="1700">
                <a:solidFill>
                  <a:srgbClr val="212121"/>
                </a:solidFill>
                <a:highlight>
                  <a:srgbClr val="FFFFFF"/>
                </a:highlight>
              </a:rPr>
              <a:t> capacitive / resistive humidity sensors. </a:t>
            </a:r>
            <a:endParaRPr sz="1700">
              <a:solidFill>
                <a:srgbClr val="212121"/>
              </a:solidFill>
              <a:highlight>
                <a:srgbClr val="FFFFFF"/>
              </a:highlight>
            </a:endParaRPr>
          </a:p>
          <a:p>
            <a:pPr indent="-336550" lvl="0" marL="457200" rtl="0" algn="l">
              <a:spcBef>
                <a:spcPts val="0"/>
              </a:spcBef>
              <a:spcAft>
                <a:spcPts val="0"/>
              </a:spcAft>
              <a:buClr>
                <a:srgbClr val="212121"/>
              </a:buClr>
              <a:buSzPts val="1700"/>
              <a:buChar char="●"/>
            </a:pPr>
            <a:r>
              <a:rPr lang="zh-TW" sz="1700">
                <a:solidFill>
                  <a:srgbClr val="212121"/>
                </a:solidFill>
                <a:highlight>
                  <a:srgbClr val="FFFFFF"/>
                </a:highlight>
              </a:rPr>
              <a:t>We use </a:t>
            </a:r>
            <a:r>
              <a:rPr b="1" lang="zh-TW" sz="1700">
                <a:solidFill>
                  <a:srgbClr val="212121"/>
                </a:solidFill>
                <a:highlight>
                  <a:srgbClr val="FFFFFF"/>
                </a:highlight>
              </a:rPr>
              <a:t>resistive humidity sensor</a:t>
            </a:r>
            <a:endParaRPr b="1" sz="1700">
              <a:solidFill>
                <a:srgbClr val="212121"/>
              </a:solidFill>
              <a:highlight>
                <a:srgbClr val="FFFFFF"/>
              </a:highlight>
            </a:endParaRPr>
          </a:p>
          <a:p>
            <a:pPr indent="-336550" lvl="1" marL="914400" rtl="0" algn="l">
              <a:spcBef>
                <a:spcPts val="0"/>
              </a:spcBef>
              <a:spcAft>
                <a:spcPts val="0"/>
              </a:spcAft>
              <a:buClr>
                <a:srgbClr val="212121"/>
              </a:buClr>
              <a:buSzPts val="1700"/>
              <a:buChar char="○"/>
            </a:pPr>
            <a:r>
              <a:rPr lang="zh-TW" sz="1700">
                <a:solidFill>
                  <a:srgbClr val="212121"/>
                </a:solidFill>
                <a:highlight>
                  <a:srgbClr val="FFFFFF"/>
                </a:highlight>
              </a:rPr>
              <a:t>the resistance value changes with changes in humidity.</a:t>
            </a:r>
            <a:endParaRPr sz="1700">
              <a:solidFill>
                <a:srgbClr val="212121"/>
              </a:solidFill>
              <a:highlight>
                <a:srgbClr val="FFFFFF"/>
              </a:highlight>
            </a:endParaRPr>
          </a:p>
          <a:p>
            <a:pPr indent="-336550" lvl="1" marL="914400" rtl="0" algn="l">
              <a:spcBef>
                <a:spcPts val="0"/>
              </a:spcBef>
              <a:spcAft>
                <a:spcPts val="0"/>
              </a:spcAft>
              <a:buClr>
                <a:srgbClr val="212121"/>
              </a:buClr>
              <a:buSzPts val="1700"/>
              <a:buChar char="○"/>
            </a:pPr>
            <a:r>
              <a:rPr lang="zh-TW" sz="1700">
                <a:solidFill>
                  <a:srgbClr val="212121"/>
                </a:solidFill>
                <a:highlight>
                  <a:srgbClr val="FFFFFF"/>
                </a:highlight>
              </a:rPr>
              <a:t>low-priced</a:t>
            </a:r>
            <a:endParaRPr sz="1700">
              <a:solidFill>
                <a:srgbClr val="212121"/>
              </a:solidFill>
              <a:highlight>
                <a:srgbClr val="FFFFFF"/>
              </a:highlight>
            </a:endParaRPr>
          </a:p>
          <a:p>
            <a:pPr indent="-336550" lvl="1" marL="914400" rtl="0" algn="l">
              <a:spcBef>
                <a:spcPts val="0"/>
              </a:spcBef>
              <a:spcAft>
                <a:spcPts val="0"/>
              </a:spcAft>
              <a:buClr>
                <a:srgbClr val="212121"/>
              </a:buClr>
              <a:buSzPts val="1700"/>
              <a:buChar char="○"/>
            </a:pPr>
            <a:r>
              <a:rPr lang="zh-TW" sz="1700">
                <a:solidFill>
                  <a:srgbClr val="212121"/>
                </a:solidFill>
                <a:highlight>
                  <a:srgbClr val="FFFFFF"/>
                </a:highlight>
              </a:rPr>
              <a:t>easy to use</a:t>
            </a:r>
            <a:endParaRPr sz="1700">
              <a:solidFill>
                <a:srgbClr val="212121"/>
              </a:solidFill>
              <a:highlight>
                <a:srgbClr val="FFFFFF"/>
              </a:highlight>
            </a:endParaRPr>
          </a:p>
          <a:p>
            <a:pPr indent="-336550" lvl="1" marL="914400" rtl="0" algn="l">
              <a:spcBef>
                <a:spcPts val="0"/>
              </a:spcBef>
              <a:spcAft>
                <a:spcPts val="0"/>
              </a:spcAft>
              <a:buClr>
                <a:srgbClr val="212121"/>
              </a:buClr>
              <a:buSzPts val="1700"/>
              <a:buChar char="○"/>
            </a:pPr>
            <a:r>
              <a:rPr lang="zh-TW" sz="1700">
                <a:solidFill>
                  <a:srgbClr val="212121"/>
                </a:solidFill>
                <a:highlight>
                  <a:srgbClr val="FFFFFF"/>
                </a:highlight>
              </a:rPr>
              <a:t>fast response speed</a:t>
            </a:r>
            <a:endParaRPr sz="1700">
              <a:solidFill>
                <a:srgbClr val="212121"/>
              </a:solidFill>
              <a:highlight>
                <a:srgbClr val="FFFFFF"/>
              </a:highlight>
            </a:endParaRPr>
          </a:p>
          <a:p>
            <a:pPr indent="-336550" lvl="1" marL="914400" rtl="0" algn="l">
              <a:spcBef>
                <a:spcPts val="0"/>
              </a:spcBef>
              <a:spcAft>
                <a:spcPts val="0"/>
              </a:spcAft>
              <a:buClr>
                <a:srgbClr val="212121"/>
              </a:buClr>
              <a:buSzPts val="1700"/>
              <a:buChar char="○"/>
            </a:pPr>
            <a:r>
              <a:rPr lang="zh-TW" sz="1700">
                <a:solidFill>
                  <a:srgbClr val="212121"/>
                </a:solidFill>
                <a:highlight>
                  <a:srgbClr val="FFFFFF"/>
                </a:highlight>
              </a:rPr>
              <a:t>often used in smart homes to monitor humidity.</a:t>
            </a:r>
            <a:endParaRPr sz="1700">
              <a:solidFill>
                <a:srgbClr val="212121"/>
              </a:solidFill>
              <a:highlight>
                <a:srgbClr val="FFFFFF"/>
              </a:highlight>
            </a:endParaRPr>
          </a:p>
        </p:txBody>
      </p:sp>
      <p:pic>
        <p:nvPicPr>
          <p:cNvPr id="259" name="Google Shape;259;p36"/>
          <p:cNvPicPr preferRelativeResize="0"/>
          <p:nvPr/>
        </p:nvPicPr>
        <p:blipFill>
          <a:blip r:embed="rId3">
            <a:alphaModFix/>
          </a:blip>
          <a:stretch>
            <a:fillRect/>
          </a:stretch>
        </p:blipFill>
        <p:spPr>
          <a:xfrm>
            <a:off x="6346168" y="3738143"/>
            <a:ext cx="2797824" cy="1405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Sensing - Camera</a:t>
            </a:r>
            <a:endParaRPr/>
          </a:p>
        </p:txBody>
      </p:sp>
      <p:sp>
        <p:nvSpPr>
          <p:cNvPr id="265" name="Google Shape;265;p37"/>
          <p:cNvSpPr txBox="1"/>
          <p:nvPr>
            <p:ph idx="1" type="body"/>
          </p:nvPr>
        </p:nvSpPr>
        <p:spPr>
          <a:xfrm>
            <a:off x="238175" y="2078875"/>
            <a:ext cx="88410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zh-TW" sz="1600"/>
              <a:t>OV7670 Colour Camera</a:t>
            </a:r>
            <a:endParaRPr sz="1600"/>
          </a:p>
          <a:p>
            <a:pPr indent="-317500" lvl="1" marL="914400" rtl="0" algn="l">
              <a:spcBef>
                <a:spcPts val="0"/>
              </a:spcBef>
              <a:spcAft>
                <a:spcPts val="0"/>
              </a:spcAft>
              <a:buSzPts val="1400"/>
              <a:buChar char="○"/>
            </a:pPr>
            <a:r>
              <a:rPr lang="zh-TW" sz="1400"/>
              <a:t>low-cost image sensor </a:t>
            </a:r>
            <a:endParaRPr sz="1400"/>
          </a:p>
          <a:p>
            <a:pPr indent="-317500" lvl="1" marL="914400" rtl="0" algn="l">
              <a:spcBef>
                <a:spcPts val="0"/>
              </a:spcBef>
              <a:spcAft>
                <a:spcPts val="0"/>
              </a:spcAft>
              <a:buSzPts val="1400"/>
              <a:buChar char="○"/>
            </a:pPr>
            <a:r>
              <a:rPr lang="zh-TW" sz="1400"/>
              <a:t>Low power consumption</a:t>
            </a:r>
            <a:endParaRPr sz="1400"/>
          </a:p>
          <a:p>
            <a:pPr indent="-317500" lvl="1" marL="914400" rtl="0" algn="l">
              <a:spcBef>
                <a:spcPts val="0"/>
              </a:spcBef>
              <a:spcAft>
                <a:spcPts val="0"/>
              </a:spcAft>
              <a:buSzPts val="1400"/>
              <a:buChar char="○"/>
            </a:pPr>
            <a:r>
              <a:rPr lang="zh-TW" sz="1400"/>
              <a:t>High-quality image</a:t>
            </a:r>
            <a:endParaRPr sz="1400"/>
          </a:p>
          <a:p>
            <a:pPr indent="-317500" lvl="1" marL="914400" rtl="0" algn="l">
              <a:spcBef>
                <a:spcPts val="0"/>
              </a:spcBef>
              <a:spcAft>
                <a:spcPts val="0"/>
              </a:spcAft>
              <a:buSzPts val="1400"/>
              <a:buChar char="○"/>
            </a:pPr>
            <a:r>
              <a:rPr lang="zh-TW" sz="1400"/>
              <a:t>On-chip image processing : built-in image processing features</a:t>
            </a:r>
            <a:endParaRPr sz="1400"/>
          </a:p>
          <a:p>
            <a:pPr indent="-317500" lvl="1" marL="914400" rtl="0" algn="l">
              <a:spcBef>
                <a:spcPts val="0"/>
              </a:spcBef>
              <a:spcAft>
                <a:spcPts val="0"/>
              </a:spcAft>
              <a:buSzPts val="1400"/>
              <a:buChar char="○"/>
            </a:pPr>
            <a:r>
              <a:rPr lang="zh-TW" sz="1400"/>
              <a:t>ex: white balance, color correction, and gamma correction , improve the quality of the captured images</a:t>
            </a:r>
            <a:endParaRPr sz="1400"/>
          </a:p>
          <a:p>
            <a:pPr indent="-317500" lvl="1" marL="914400" rtl="0" algn="l">
              <a:spcBef>
                <a:spcPts val="0"/>
              </a:spcBef>
              <a:spcAft>
                <a:spcPts val="0"/>
              </a:spcAft>
              <a:buSzPts val="1400"/>
              <a:buChar char="○"/>
            </a:pPr>
            <a:r>
              <a:rPr lang="zh-TW" sz="1400"/>
              <a:t>Versatility : parallel, serial, and USB.</a:t>
            </a:r>
            <a:endParaRPr sz="1400"/>
          </a:p>
          <a:p>
            <a:pPr indent="-317500" lvl="1" marL="914400" rtl="0" algn="l">
              <a:spcBef>
                <a:spcPts val="0"/>
              </a:spcBef>
              <a:spcAft>
                <a:spcPts val="0"/>
              </a:spcAft>
              <a:buSzPts val="1400"/>
              <a:buChar char="○"/>
            </a:pPr>
            <a:r>
              <a:rPr lang="zh-TW" sz="1400"/>
              <a:t>30 fps in VGA</a:t>
            </a:r>
            <a:endParaRPr sz="1400"/>
          </a:p>
          <a:p>
            <a:pPr indent="-317500" lvl="0" marL="457200" rtl="0" algn="l">
              <a:spcBef>
                <a:spcPts val="0"/>
              </a:spcBef>
              <a:spcAft>
                <a:spcPts val="0"/>
              </a:spcAft>
              <a:buSzPts val="1400"/>
              <a:buChar char="●"/>
            </a:pPr>
            <a:r>
              <a:rPr b="1" lang="zh-TW" sz="1400"/>
              <a:t>Gesture recognition</a:t>
            </a:r>
            <a:r>
              <a:rPr lang="zh-TW" sz="1400"/>
              <a:t>,</a:t>
            </a:r>
            <a:r>
              <a:rPr b="1" lang="zh-TW" sz="1400"/>
              <a:t> posture recognition</a:t>
            </a:r>
            <a:r>
              <a:rPr lang="zh-TW" sz="1400"/>
              <a:t>, and </a:t>
            </a:r>
            <a:r>
              <a:rPr b="1" lang="zh-TW" sz="1400"/>
              <a:t>environmental object recognition</a:t>
            </a:r>
            <a:r>
              <a:rPr lang="zh-TW" sz="1400"/>
              <a:t>.</a:t>
            </a:r>
            <a:endParaRPr sz="1400"/>
          </a:p>
        </p:txBody>
      </p:sp>
      <p:pic>
        <p:nvPicPr>
          <p:cNvPr id="266" name="Google Shape;266;p37"/>
          <p:cNvPicPr preferRelativeResize="0"/>
          <p:nvPr/>
        </p:nvPicPr>
        <p:blipFill>
          <a:blip r:embed="rId3">
            <a:alphaModFix/>
          </a:blip>
          <a:stretch>
            <a:fillRect/>
          </a:stretch>
        </p:blipFill>
        <p:spPr>
          <a:xfrm>
            <a:off x="6985672" y="497672"/>
            <a:ext cx="2158325" cy="1804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Sensing - Wifi</a:t>
            </a:r>
            <a:endParaRPr/>
          </a:p>
        </p:txBody>
      </p:sp>
      <p:sp>
        <p:nvSpPr>
          <p:cNvPr id="272" name="Google Shape;272;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zh-TW"/>
              <a:t>ESP8266 Wifi MCU</a:t>
            </a:r>
            <a:endParaRPr/>
          </a:p>
          <a:p>
            <a:pPr indent="-311150" lvl="0" marL="457200" rtl="0" algn="l">
              <a:spcBef>
                <a:spcPts val="0"/>
              </a:spcBef>
              <a:spcAft>
                <a:spcPts val="0"/>
              </a:spcAft>
              <a:buSzPts val="1300"/>
              <a:buChar char="●"/>
            </a:pPr>
            <a:r>
              <a:rPr lang="zh-TW"/>
              <a:t>ESP8266 is a</a:t>
            </a:r>
            <a:r>
              <a:rPr b="1" lang="zh-TW"/>
              <a:t> low-cost Wi-Fi microchip</a:t>
            </a:r>
            <a:r>
              <a:rPr lang="zh-TW"/>
              <a:t> with full TCP/IP stack and microcontroller capability produced by Espressif Systems</a:t>
            </a:r>
            <a:endParaRPr/>
          </a:p>
          <a:p>
            <a:pPr indent="-298450" lvl="1" marL="914400" rtl="0" algn="l">
              <a:spcBef>
                <a:spcPts val="0"/>
              </a:spcBef>
              <a:spcAft>
                <a:spcPts val="0"/>
              </a:spcAft>
              <a:buSzPts val="1100"/>
              <a:buChar char="○"/>
            </a:pPr>
            <a:r>
              <a:rPr lang="zh-TW"/>
              <a:t>capable of functioning consistently in industrial environments</a:t>
            </a:r>
            <a:endParaRPr/>
          </a:p>
          <a:p>
            <a:pPr indent="-298450" lvl="1" marL="914400" rtl="0" algn="l">
              <a:spcBef>
                <a:spcPts val="0"/>
              </a:spcBef>
              <a:spcAft>
                <a:spcPts val="0"/>
              </a:spcAft>
              <a:buSzPts val="1100"/>
              <a:buChar char="○"/>
            </a:pPr>
            <a:r>
              <a:rPr lang="zh-TW"/>
              <a:t>integrated with a </a:t>
            </a:r>
            <a:r>
              <a:rPr b="1" lang="zh-TW"/>
              <a:t>32-bit Tensilica® processor</a:t>
            </a:r>
            <a:endParaRPr b="1"/>
          </a:p>
          <a:p>
            <a:pPr indent="-298450" lvl="1" marL="914400" rtl="0" algn="l">
              <a:spcBef>
                <a:spcPts val="0"/>
              </a:spcBef>
              <a:spcAft>
                <a:spcPts val="0"/>
              </a:spcAft>
              <a:buSzPts val="1100"/>
              <a:buChar char="○"/>
            </a:pPr>
            <a:r>
              <a:rPr lang="zh-TW"/>
              <a:t>low power consumption</a:t>
            </a:r>
            <a:endParaRPr/>
          </a:p>
          <a:p>
            <a:pPr indent="-298450" lvl="1" marL="914400" rtl="0" algn="l">
              <a:spcBef>
                <a:spcPts val="0"/>
              </a:spcBef>
              <a:spcAft>
                <a:spcPts val="0"/>
              </a:spcAft>
              <a:buSzPts val="1100"/>
              <a:buChar char="○"/>
            </a:pPr>
            <a:r>
              <a:rPr lang="zh-TW"/>
              <a:t>Tensilica L106 32-bit RISC processor </a:t>
            </a:r>
            <a:endParaRPr/>
          </a:p>
          <a:p>
            <a:pPr indent="-298450" lvl="1" marL="914400" rtl="0" algn="l">
              <a:spcBef>
                <a:spcPts val="0"/>
              </a:spcBef>
              <a:spcAft>
                <a:spcPts val="0"/>
              </a:spcAft>
              <a:buSzPts val="1100"/>
              <a:buChar char="○"/>
            </a:pPr>
            <a:r>
              <a:rPr lang="zh-TW"/>
              <a:t>extra-low power consumption</a:t>
            </a:r>
            <a:endParaRPr/>
          </a:p>
          <a:p>
            <a:pPr indent="-298450" lvl="1" marL="914400" rtl="0" algn="l">
              <a:spcBef>
                <a:spcPts val="0"/>
              </a:spcBef>
              <a:spcAft>
                <a:spcPts val="0"/>
              </a:spcAft>
              <a:buSzPts val="1100"/>
              <a:buChar char="○"/>
            </a:pPr>
            <a:r>
              <a:rPr lang="zh-TW"/>
              <a:t>reaches a maximum clock speed of 160 MHz</a:t>
            </a:r>
            <a:endParaRPr/>
          </a:p>
          <a:p>
            <a:pPr indent="-298450" lvl="1" marL="914400" rtl="0" algn="l">
              <a:spcBef>
                <a:spcPts val="0"/>
              </a:spcBef>
              <a:spcAft>
                <a:spcPts val="0"/>
              </a:spcAft>
              <a:buSzPts val="1100"/>
              <a:buChar char="○"/>
            </a:pPr>
            <a:r>
              <a:rPr lang="zh-TW"/>
              <a:t>The Real-Time Operating System (RTOS) and Wi-Fi stack allow about 80% of the processing power to be available for user application programming and development.</a:t>
            </a:r>
            <a:endParaRPr/>
          </a:p>
        </p:txBody>
      </p:sp>
      <p:pic>
        <p:nvPicPr>
          <p:cNvPr id="273" name="Google Shape;273;p38"/>
          <p:cNvPicPr preferRelativeResize="0"/>
          <p:nvPr/>
        </p:nvPicPr>
        <p:blipFill>
          <a:blip r:embed="rId3">
            <a:alphaModFix/>
          </a:blip>
          <a:stretch>
            <a:fillRect/>
          </a:stretch>
        </p:blipFill>
        <p:spPr>
          <a:xfrm>
            <a:off x="0" y="4177250"/>
            <a:ext cx="1350100" cy="966250"/>
          </a:xfrm>
          <a:prstGeom prst="rect">
            <a:avLst/>
          </a:prstGeom>
          <a:noFill/>
          <a:ln>
            <a:noFill/>
          </a:ln>
        </p:spPr>
      </p:pic>
      <p:pic>
        <p:nvPicPr>
          <p:cNvPr id="274" name="Google Shape;274;p38"/>
          <p:cNvPicPr preferRelativeResize="0"/>
          <p:nvPr/>
        </p:nvPicPr>
        <p:blipFill>
          <a:blip r:embed="rId4">
            <a:alphaModFix/>
          </a:blip>
          <a:stretch>
            <a:fillRect/>
          </a:stretch>
        </p:blipFill>
        <p:spPr>
          <a:xfrm>
            <a:off x="1350100" y="4177250"/>
            <a:ext cx="1135996" cy="966250"/>
          </a:xfrm>
          <a:prstGeom prst="rect">
            <a:avLst/>
          </a:prstGeom>
          <a:noFill/>
          <a:ln>
            <a:noFill/>
          </a:ln>
        </p:spPr>
      </p:pic>
      <p:pic>
        <p:nvPicPr>
          <p:cNvPr id="275" name="Google Shape;275;p38"/>
          <p:cNvPicPr preferRelativeResize="0"/>
          <p:nvPr/>
        </p:nvPicPr>
        <p:blipFill>
          <a:blip r:embed="rId5">
            <a:alphaModFix/>
          </a:blip>
          <a:stretch>
            <a:fillRect/>
          </a:stretch>
        </p:blipFill>
        <p:spPr>
          <a:xfrm>
            <a:off x="2486100" y="4177246"/>
            <a:ext cx="2077109" cy="966250"/>
          </a:xfrm>
          <a:prstGeom prst="rect">
            <a:avLst/>
          </a:prstGeom>
          <a:noFill/>
          <a:ln>
            <a:noFill/>
          </a:ln>
        </p:spPr>
      </p:pic>
      <p:pic>
        <p:nvPicPr>
          <p:cNvPr id="276" name="Google Shape;276;p38"/>
          <p:cNvPicPr preferRelativeResize="0"/>
          <p:nvPr/>
        </p:nvPicPr>
        <p:blipFill>
          <a:blip r:embed="rId6">
            <a:alphaModFix/>
          </a:blip>
          <a:stretch>
            <a:fillRect/>
          </a:stretch>
        </p:blipFill>
        <p:spPr>
          <a:xfrm>
            <a:off x="4675275" y="4177250"/>
            <a:ext cx="1945557" cy="966250"/>
          </a:xfrm>
          <a:prstGeom prst="rect">
            <a:avLst/>
          </a:prstGeom>
          <a:noFill/>
          <a:ln>
            <a:noFill/>
          </a:ln>
        </p:spPr>
      </p:pic>
      <p:pic>
        <p:nvPicPr>
          <p:cNvPr id="277" name="Google Shape;277;p38"/>
          <p:cNvPicPr preferRelativeResize="0"/>
          <p:nvPr/>
        </p:nvPicPr>
        <p:blipFill>
          <a:blip r:embed="rId7">
            <a:alphaModFix/>
          </a:blip>
          <a:stretch>
            <a:fillRect/>
          </a:stretch>
        </p:blipFill>
        <p:spPr>
          <a:xfrm>
            <a:off x="4842050" y="507949"/>
            <a:ext cx="4301951" cy="1677950"/>
          </a:xfrm>
          <a:prstGeom prst="rect">
            <a:avLst/>
          </a:prstGeom>
          <a:noFill/>
          <a:ln>
            <a:noFill/>
          </a:ln>
        </p:spPr>
      </p:pic>
      <p:pic>
        <p:nvPicPr>
          <p:cNvPr id="278" name="Google Shape;278;p38"/>
          <p:cNvPicPr preferRelativeResize="0"/>
          <p:nvPr/>
        </p:nvPicPr>
        <p:blipFill>
          <a:blip r:embed="rId8">
            <a:alphaModFix/>
          </a:blip>
          <a:stretch>
            <a:fillRect/>
          </a:stretch>
        </p:blipFill>
        <p:spPr>
          <a:xfrm>
            <a:off x="7238019" y="528415"/>
            <a:ext cx="1905988" cy="16370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Sensing - Board</a:t>
            </a:r>
            <a:endParaRPr/>
          </a:p>
        </p:txBody>
      </p:sp>
      <p:sp>
        <p:nvSpPr>
          <p:cNvPr id="284" name="Google Shape;284;p39"/>
          <p:cNvSpPr txBox="1"/>
          <p:nvPr>
            <p:ph idx="1" type="body"/>
          </p:nvPr>
        </p:nvSpPr>
        <p:spPr>
          <a:xfrm>
            <a:off x="442425" y="2101500"/>
            <a:ext cx="8567400" cy="28119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zh-TW" sz="1700"/>
              <a:t>Arduino Mega 2560 Rev3 </a:t>
            </a:r>
            <a:endParaRPr sz="1700"/>
          </a:p>
          <a:p>
            <a:pPr indent="-323850" lvl="1" marL="914400" rtl="0" algn="l">
              <a:spcBef>
                <a:spcPts val="0"/>
              </a:spcBef>
              <a:spcAft>
                <a:spcPts val="0"/>
              </a:spcAft>
              <a:buSzPts val="1500"/>
              <a:buChar char="○"/>
            </a:pPr>
            <a:r>
              <a:rPr lang="zh-TW" sz="1500"/>
              <a:t>microcontroller board based on the </a:t>
            </a:r>
            <a:r>
              <a:rPr b="1" lang="zh-TW" sz="1500"/>
              <a:t>ATmega2560 microprocessor</a:t>
            </a:r>
            <a:r>
              <a:rPr lang="zh-TW" sz="1500"/>
              <a:t>.</a:t>
            </a:r>
            <a:endParaRPr sz="1500"/>
          </a:p>
          <a:p>
            <a:pPr indent="-323850" lvl="1" marL="914400" rtl="0" algn="l">
              <a:spcBef>
                <a:spcPts val="0"/>
              </a:spcBef>
              <a:spcAft>
                <a:spcPts val="0"/>
              </a:spcAft>
              <a:buSzPts val="1500"/>
              <a:buChar char="○"/>
            </a:pPr>
            <a:r>
              <a:rPr b="1" lang="zh-TW" sz="1500"/>
              <a:t>54 digital input/output pins</a:t>
            </a:r>
            <a:endParaRPr b="1" sz="1500"/>
          </a:p>
          <a:p>
            <a:pPr indent="-323850" lvl="1" marL="914400" rtl="0" algn="l">
              <a:spcBef>
                <a:spcPts val="0"/>
              </a:spcBef>
              <a:spcAft>
                <a:spcPts val="0"/>
              </a:spcAft>
              <a:buSzPts val="1500"/>
              <a:buChar char="○"/>
            </a:pPr>
            <a:r>
              <a:rPr lang="zh-TW" sz="1500"/>
              <a:t>16 analog inputs</a:t>
            </a:r>
            <a:endParaRPr sz="1500"/>
          </a:p>
          <a:p>
            <a:pPr indent="-323850" lvl="1" marL="914400" rtl="0" algn="l">
              <a:spcBef>
                <a:spcPts val="0"/>
              </a:spcBef>
              <a:spcAft>
                <a:spcPts val="0"/>
              </a:spcAft>
              <a:buSzPts val="1500"/>
              <a:buChar char="○"/>
            </a:pPr>
            <a:r>
              <a:rPr lang="zh-TW" sz="1500"/>
              <a:t>4 UARTs (hardware serial ports)</a:t>
            </a:r>
            <a:endParaRPr sz="1500"/>
          </a:p>
          <a:p>
            <a:pPr indent="-323850" lvl="1" marL="914400" rtl="0" algn="l">
              <a:spcBef>
                <a:spcPts val="0"/>
              </a:spcBef>
              <a:spcAft>
                <a:spcPts val="0"/>
              </a:spcAft>
              <a:buSzPts val="1500"/>
              <a:buChar char="○"/>
            </a:pPr>
            <a:r>
              <a:rPr lang="zh-TW" sz="1500"/>
              <a:t>a 16 MHz crystal oscillator</a:t>
            </a:r>
            <a:endParaRPr sz="1500"/>
          </a:p>
          <a:p>
            <a:pPr indent="-323850" lvl="1" marL="914400" rtl="0" algn="l">
              <a:spcBef>
                <a:spcPts val="0"/>
              </a:spcBef>
              <a:spcAft>
                <a:spcPts val="0"/>
              </a:spcAft>
              <a:buSzPts val="1500"/>
              <a:buChar char="○"/>
            </a:pPr>
            <a:r>
              <a:rPr lang="zh-TW" sz="1500"/>
              <a:t>a USB connection</a:t>
            </a:r>
            <a:endParaRPr sz="1500"/>
          </a:p>
          <a:p>
            <a:pPr indent="-323850" lvl="1" marL="914400" rtl="0" algn="l">
              <a:spcBef>
                <a:spcPts val="0"/>
              </a:spcBef>
              <a:spcAft>
                <a:spcPts val="0"/>
              </a:spcAft>
              <a:buSzPts val="1500"/>
              <a:buChar char="○"/>
            </a:pPr>
            <a:r>
              <a:rPr lang="zh-TW" sz="1500"/>
              <a:t>popular choice for projects that </a:t>
            </a:r>
            <a:r>
              <a:rPr b="1" lang="zh-TW" sz="1500"/>
              <a:t>require more I/O lines, more memory</a:t>
            </a:r>
            <a:r>
              <a:rPr lang="zh-TW" sz="1500"/>
              <a:t>, and higher processing power than the Arduino Uno can provide.</a:t>
            </a:r>
            <a:endParaRPr sz="1500"/>
          </a:p>
          <a:p>
            <a:pPr indent="-298450" lvl="1" marL="914400" rtl="0" algn="l">
              <a:spcBef>
                <a:spcPts val="0"/>
              </a:spcBef>
              <a:spcAft>
                <a:spcPts val="0"/>
              </a:spcAft>
              <a:buSzPts val="1100"/>
              <a:buChar char="○"/>
            </a:pPr>
            <a:r>
              <a:t/>
            </a:r>
            <a:endParaRPr/>
          </a:p>
        </p:txBody>
      </p:sp>
      <p:pic>
        <p:nvPicPr>
          <p:cNvPr id="285" name="Google Shape;285;p39"/>
          <p:cNvPicPr preferRelativeResize="0"/>
          <p:nvPr/>
        </p:nvPicPr>
        <p:blipFill>
          <a:blip r:embed="rId3">
            <a:alphaModFix/>
          </a:blip>
          <a:stretch>
            <a:fillRect/>
          </a:stretch>
        </p:blipFill>
        <p:spPr>
          <a:xfrm>
            <a:off x="5432325" y="466143"/>
            <a:ext cx="3711675" cy="1969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891"/>
              <a:buFont typeface="Arial"/>
              <a:buNone/>
            </a:pPr>
            <a:r>
              <a:rPr lang="zh-TW" sz="2316"/>
              <a:t>Technology </a:t>
            </a:r>
            <a:endParaRPr sz="2740"/>
          </a:p>
        </p:txBody>
      </p:sp>
      <p:sp>
        <p:nvSpPr>
          <p:cNvPr id="291" name="Google Shape;291;p40"/>
          <p:cNvSpPr txBox="1"/>
          <p:nvPr>
            <p:ph idx="1" type="body"/>
          </p:nvPr>
        </p:nvSpPr>
        <p:spPr>
          <a:xfrm>
            <a:off x="729450" y="1853841"/>
            <a:ext cx="5179800" cy="1087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zh-TW" sz="1613">
                <a:solidFill>
                  <a:schemeClr val="dk2"/>
                </a:solidFill>
              </a:rPr>
              <a:t>Storage Device :  </a:t>
            </a:r>
            <a:r>
              <a:rPr lang="zh-TW" sz="1317"/>
              <a:t>QLED Curved Monitors</a:t>
            </a:r>
            <a:endParaRPr b="1" sz="1613">
              <a:solidFill>
                <a:schemeClr val="dk2"/>
              </a:solidFill>
            </a:endParaRPr>
          </a:p>
          <a:p>
            <a:pPr indent="0" lvl="0" marL="0" rtl="0" algn="l">
              <a:lnSpc>
                <a:spcPct val="100000"/>
              </a:lnSpc>
              <a:spcBef>
                <a:spcPts val="0"/>
              </a:spcBef>
              <a:spcAft>
                <a:spcPts val="0"/>
              </a:spcAft>
              <a:buClr>
                <a:srgbClr val="000000"/>
              </a:buClr>
              <a:buSzPts val="990"/>
              <a:buFont typeface="Arial"/>
              <a:buNone/>
            </a:pPr>
            <a:r>
              <a:rPr b="1" lang="zh-TW" sz="1613">
                <a:solidFill>
                  <a:schemeClr val="dk2"/>
                </a:solidFill>
              </a:rPr>
              <a:t>Display : </a:t>
            </a:r>
            <a:r>
              <a:rPr lang="zh-TW" sz="1317"/>
              <a:t>8 TB V NAND SSD</a:t>
            </a:r>
            <a:endParaRPr b="1" sz="1613">
              <a:solidFill>
                <a:schemeClr val="dk2"/>
              </a:solidFill>
            </a:endParaRPr>
          </a:p>
        </p:txBody>
      </p:sp>
      <p:pic>
        <p:nvPicPr>
          <p:cNvPr id="292" name="Google Shape;292;p40"/>
          <p:cNvPicPr preferRelativeResize="0"/>
          <p:nvPr/>
        </p:nvPicPr>
        <p:blipFill>
          <a:blip r:embed="rId3">
            <a:alphaModFix/>
          </a:blip>
          <a:stretch>
            <a:fillRect/>
          </a:stretch>
        </p:blipFill>
        <p:spPr>
          <a:xfrm>
            <a:off x="5661458" y="2631700"/>
            <a:ext cx="1952458" cy="2511800"/>
          </a:xfrm>
          <a:prstGeom prst="rect">
            <a:avLst/>
          </a:prstGeom>
          <a:noFill/>
          <a:ln>
            <a:noFill/>
          </a:ln>
        </p:spPr>
      </p:pic>
      <p:cxnSp>
        <p:nvCxnSpPr>
          <p:cNvPr id="293" name="Google Shape;293;p40"/>
          <p:cNvCxnSpPr>
            <a:endCxn id="294" idx="3"/>
          </p:cNvCxnSpPr>
          <p:nvPr/>
        </p:nvCxnSpPr>
        <p:spPr>
          <a:xfrm flipH="1">
            <a:off x="5402925" y="3145985"/>
            <a:ext cx="868200" cy="600"/>
          </a:xfrm>
          <a:prstGeom prst="straightConnector1">
            <a:avLst/>
          </a:prstGeom>
          <a:noFill/>
          <a:ln cap="flat" cmpd="sng" w="28575">
            <a:solidFill>
              <a:schemeClr val="dk2"/>
            </a:solidFill>
            <a:prstDash val="solid"/>
            <a:round/>
            <a:headEnd len="med" w="med" type="none"/>
            <a:tailEnd len="med" w="med" type="none"/>
          </a:ln>
        </p:spPr>
      </p:cxnSp>
      <p:sp>
        <p:nvSpPr>
          <p:cNvPr id="294" name="Google Shape;294;p40"/>
          <p:cNvSpPr txBox="1"/>
          <p:nvPr/>
        </p:nvSpPr>
        <p:spPr>
          <a:xfrm>
            <a:off x="4140225" y="2851385"/>
            <a:ext cx="1262700" cy="59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17">
                <a:solidFill>
                  <a:schemeClr val="accent1"/>
                </a:solidFill>
                <a:latin typeface="Lato"/>
                <a:ea typeface="Lato"/>
                <a:cs typeface="Lato"/>
                <a:sym typeface="Lato"/>
              </a:rPr>
              <a:t>QLED Curved Monitors</a:t>
            </a:r>
            <a:endParaRPr/>
          </a:p>
        </p:txBody>
      </p:sp>
      <p:cxnSp>
        <p:nvCxnSpPr>
          <p:cNvPr id="295" name="Google Shape;295;p40"/>
          <p:cNvCxnSpPr>
            <a:stCxn id="296" idx="1"/>
          </p:cNvCxnSpPr>
          <p:nvPr/>
        </p:nvCxnSpPr>
        <p:spPr>
          <a:xfrm flipH="1">
            <a:off x="7212428" y="4548540"/>
            <a:ext cx="815700" cy="3300"/>
          </a:xfrm>
          <a:prstGeom prst="straightConnector1">
            <a:avLst/>
          </a:prstGeom>
          <a:noFill/>
          <a:ln cap="flat" cmpd="sng" w="28575">
            <a:solidFill>
              <a:schemeClr val="dk2"/>
            </a:solidFill>
            <a:prstDash val="solid"/>
            <a:round/>
            <a:headEnd len="med" w="med" type="none"/>
            <a:tailEnd len="med" w="med" type="none"/>
          </a:ln>
        </p:spPr>
      </p:cxnSp>
      <p:sp>
        <p:nvSpPr>
          <p:cNvPr id="296" name="Google Shape;296;p40"/>
          <p:cNvSpPr txBox="1"/>
          <p:nvPr/>
        </p:nvSpPr>
        <p:spPr>
          <a:xfrm>
            <a:off x="8028128" y="4253340"/>
            <a:ext cx="1116000" cy="59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17">
                <a:solidFill>
                  <a:schemeClr val="accent1"/>
                </a:solidFill>
                <a:latin typeface="Lato"/>
                <a:ea typeface="Lato"/>
                <a:cs typeface="Lato"/>
                <a:sym typeface="Lato"/>
              </a:rPr>
              <a:t>8 TB V NAND SSD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Technology - </a:t>
            </a:r>
            <a:r>
              <a:rPr lang="zh-TW"/>
              <a:t>Storage Device </a:t>
            </a:r>
            <a:endParaRPr/>
          </a:p>
        </p:txBody>
      </p:sp>
      <p:sp>
        <p:nvSpPr>
          <p:cNvPr id="302" name="Google Shape;302;p41"/>
          <p:cNvSpPr txBox="1"/>
          <p:nvPr>
            <p:ph idx="1" type="body"/>
          </p:nvPr>
        </p:nvSpPr>
        <p:spPr>
          <a:xfrm>
            <a:off x="245850" y="1885600"/>
            <a:ext cx="8655900" cy="315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500">
                <a:solidFill>
                  <a:srgbClr val="000000"/>
                </a:solidFill>
              </a:rPr>
              <a:t>We use Samsung </a:t>
            </a:r>
            <a:r>
              <a:rPr lang="zh-TW" sz="1500">
                <a:solidFill>
                  <a:srgbClr val="000000"/>
                </a:solidFill>
              </a:rPr>
              <a:t>990 PRO PCIe 4.0 NVMe M.2 SSD 2TB *4</a:t>
            </a:r>
            <a:endParaRPr sz="1500">
              <a:solidFill>
                <a:srgbClr val="000000"/>
              </a:solidFill>
            </a:endParaRPr>
          </a:p>
          <a:p>
            <a:pPr indent="0" lvl="0" marL="0" rtl="0" algn="l">
              <a:lnSpc>
                <a:spcPct val="100000"/>
              </a:lnSpc>
              <a:spcBef>
                <a:spcPts val="0"/>
              </a:spcBef>
              <a:spcAft>
                <a:spcPts val="0"/>
              </a:spcAft>
              <a:buNone/>
            </a:pPr>
            <a:r>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zh-TW" sz="1500">
                <a:solidFill>
                  <a:srgbClr val="000000"/>
                </a:solidFill>
              </a:rPr>
              <a:t>Interface : </a:t>
            </a:r>
            <a:r>
              <a:rPr b="1" lang="zh-TW" sz="1500">
                <a:solidFill>
                  <a:srgbClr val="000000"/>
                </a:solidFill>
                <a:latin typeface="Microsoft JhengHei"/>
                <a:ea typeface="Microsoft JhengHei"/>
                <a:cs typeface="Microsoft JhengHei"/>
                <a:sym typeface="Microsoft JhengHei"/>
              </a:rPr>
              <a:t>PCIe Gen 4.0 x4, NVMe 2.0</a:t>
            </a:r>
            <a:endParaRPr b="1" sz="1500">
              <a:solidFill>
                <a:srgbClr val="000000"/>
              </a:solidFill>
              <a:latin typeface="Microsoft JhengHei"/>
              <a:ea typeface="Microsoft JhengHei"/>
              <a:cs typeface="Microsoft JhengHei"/>
              <a:sym typeface="Microsoft JhengHei"/>
            </a:endParaRPr>
          </a:p>
          <a:p>
            <a:pPr indent="0" lvl="0" marL="457200" rtl="0" algn="l">
              <a:spcBef>
                <a:spcPts val="0"/>
              </a:spcBef>
              <a:spcAft>
                <a:spcPts val="0"/>
              </a:spcAft>
              <a:buNone/>
            </a:pPr>
            <a:r>
              <a:t/>
            </a:r>
            <a:endParaRPr b="1" sz="1500">
              <a:solidFill>
                <a:srgbClr val="000000"/>
              </a:solidFill>
              <a:highlight>
                <a:srgbClr val="F7F7F7"/>
              </a:highlight>
              <a:latin typeface="Microsoft JhengHei"/>
              <a:ea typeface="Microsoft JhengHei"/>
              <a:cs typeface="Microsoft JhengHei"/>
              <a:sym typeface="Microsoft JhengHei"/>
            </a:endParaRPr>
          </a:p>
          <a:p>
            <a:pPr indent="-323850" lvl="0" marL="457200" rtl="0" algn="l">
              <a:lnSpc>
                <a:spcPct val="100000"/>
              </a:lnSpc>
              <a:spcBef>
                <a:spcPts val="0"/>
              </a:spcBef>
              <a:spcAft>
                <a:spcPts val="0"/>
              </a:spcAft>
              <a:buClr>
                <a:srgbClr val="000000"/>
              </a:buClr>
              <a:buSzPts val="1500"/>
              <a:buFont typeface="Microsoft JhengHei"/>
              <a:buChar char="●"/>
            </a:pPr>
            <a:r>
              <a:rPr b="1" lang="zh-TW" sz="1500">
                <a:solidFill>
                  <a:srgbClr val="000000"/>
                </a:solidFill>
                <a:latin typeface="Microsoft JhengHei"/>
                <a:ea typeface="Microsoft JhengHei"/>
                <a:cs typeface="Microsoft JhengHei"/>
                <a:sym typeface="Microsoft JhengHei"/>
              </a:rPr>
              <a:t>Storage Memory : Samsung V-NAND 3-bit MLC</a:t>
            </a:r>
            <a:endParaRPr b="1" sz="1500">
              <a:solidFill>
                <a:srgbClr val="000000"/>
              </a:solidFill>
              <a:latin typeface="Microsoft JhengHei"/>
              <a:ea typeface="Microsoft JhengHei"/>
              <a:cs typeface="Microsoft JhengHei"/>
              <a:sym typeface="Microsoft JhengHei"/>
            </a:endParaRPr>
          </a:p>
          <a:p>
            <a:pPr indent="0" lvl="0" marL="0" rtl="0" algn="l">
              <a:lnSpc>
                <a:spcPct val="100000"/>
              </a:lnSpc>
              <a:spcBef>
                <a:spcPts val="0"/>
              </a:spcBef>
              <a:spcAft>
                <a:spcPts val="0"/>
              </a:spcAft>
              <a:buNone/>
            </a:pPr>
            <a:r>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zh-TW" sz="1500">
                <a:solidFill>
                  <a:srgbClr val="000000"/>
                </a:solidFill>
              </a:rPr>
              <a:t>Speed : 40% and 55% faster random read/write speeds than 980 PRO - up to 1400K/1550K IOPS,while sequential read/write speeds up to 7450/6900 MB/s reach near the max performance of PCIe® 4.0</a:t>
            </a:r>
            <a:endParaRPr sz="1500">
              <a:solidFill>
                <a:srgbClr val="000000"/>
              </a:solidFill>
            </a:endParaRPr>
          </a:p>
          <a:p>
            <a:pPr indent="0" lvl="0" marL="457200" rtl="0" algn="l">
              <a:lnSpc>
                <a:spcPct val="100000"/>
              </a:lnSpc>
              <a:spcBef>
                <a:spcPts val="0"/>
              </a:spcBef>
              <a:spcAft>
                <a:spcPts val="0"/>
              </a:spcAft>
              <a:buNone/>
            </a:pPr>
            <a:r>
              <a:t/>
            </a:r>
            <a:endParaRPr sz="1500">
              <a:solidFill>
                <a:srgbClr val="000000"/>
              </a:solidFill>
            </a:endParaRPr>
          </a:p>
          <a:p>
            <a:pPr indent="-323850" lvl="0" marL="457200" rtl="0" algn="l">
              <a:lnSpc>
                <a:spcPct val="100000"/>
              </a:lnSpc>
              <a:spcBef>
                <a:spcPts val="0"/>
              </a:spcBef>
              <a:spcAft>
                <a:spcPts val="0"/>
              </a:spcAft>
              <a:buClr>
                <a:srgbClr val="000000"/>
              </a:buClr>
              <a:buSzPts val="1500"/>
              <a:buChar char="●"/>
            </a:pPr>
            <a:r>
              <a:rPr lang="zh-TW" sz="1500">
                <a:solidFill>
                  <a:srgbClr val="000000"/>
                </a:solidFill>
              </a:rPr>
              <a:t>Smart thermal solution : Speed beyond the heat.The heat spreader label controls NAND chip heat, while Dynamic Thermal Guard keepstemperatures optimal.</a:t>
            </a:r>
            <a:endParaRPr sz="1500">
              <a:solidFill>
                <a:srgbClr val="000000"/>
              </a:solidFill>
            </a:endParaRPr>
          </a:p>
          <a:p>
            <a:pPr indent="0" lvl="0" marL="914400" rtl="0" algn="l">
              <a:lnSpc>
                <a:spcPct val="100000"/>
              </a:lnSpc>
              <a:spcBef>
                <a:spcPts val="0"/>
              </a:spcBef>
              <a:spcAft>
                <a:spcPts val="0"/>
              </a:spcAft>
              <a:buNone/>
            </a:pPr>
            <a:r>
              <a:t/>
            </a:r>
            <a:endParaRPr sz="1500">
              <a:solidFill>
                <a:srgbClr val="000000"/>
              </a:solidFill>
            </a:endParaRPr>
          </a:p>
          <a:p>
            <a:pPr indent="0" lvl="0" marL="0" rtl="0" algn="l">
              <a:lnSpc>
                <a:spcPct val="100000"/>
              </a:lnSpc>
              <a:spcBef>
                <a:spcPts val="0"/>
              </a:spcBef>
              <a:spcAft>
                <a:spcPts val="0"/>
              </a:spcAft>
              <a:buNone/>
            </a:pPr>
            <a:r>
              <a:t/>
            </a:r>
            <a:endParaRPr sz="1500">
              <a:solidFill>
                <a:srgbClr val="000000"/>
              </a:solidFill>
            </a:endParaRPr>
          </a:p>
          <a:p>
            <a:pPr indent="0" lvl="0" marL="0" rtl="0" algn="l">
              <a:spcBef>
                <a:spcPts val="0"/>
              </a:spcBef>
              <a:spcAft>
                <a:spcPts val="1200"/>
              </a:spcAft>
              <a:buNone/>
            </a:pPr>
            <a:r>
              <a:t/>
            </a:r>
            <a:endParaRPr sz="1500"/>
          </a:p>
        </p:txBody>
      </p:sp>
      <p:pic>
        <p:nvPicPr>
          <p:cNvPr id="303" name="Google Shape;303;p41"/>
          <p:cNvPicPr preferRelativeResize="0"/>
          <p:nvPr/>
        </p:nvPicPr>
        <p:blipFill>
          <a:blip r:embed="rId3">
            <a:alphaModFix/>
          </a:blip>
          <a:stretch>
            <a:fillRect/>
          </a:stretch>
        </p:blipFill>
        <p:spPr>
          <a:xfrm>
            <a:off x="5897975" y="902595"/>
            <a:ext cx="3023249" cy="951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4466800" y="2502750"/>
            <a:ext cx="4392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Part 1</a:t>
            </a:r>
            <a:endParaRPr/>
          </a:p>
          <a:p>
            <a:pPr indent="0" lvl="0" marL="0" rtl="0" algn="l">
              <a:spcBef>
                <a:spcPts val="0"/>
              </a:spcBef>
              <a:spcAft>
                <a:spcPts val="0"/>
              </a:spcAft>
              <a:buNone/>
            </a:pPr>
            <a:r>
              <a:rPr lang="zh-TW"/>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Technology - Display</a:t>
            </a:r>
            <a:endParaRPr/>
          </a:p>
        </p:txBody>
      </p:sp>
      <p:sp>
        <p:nvSpPr>
          <p:cNvPr id="309" name="Google Shape;309;p42"/>
          <p:cNvSpPr txBox="1"/>
          <p:nvPr>
            <p:ph idx="1" type="body"/>
          </p:nvPr>
        </p:nvSpPr>
        <p:spPr>
          <a:xfrm>
            <a:off x="245425" y="1853850"/>
            <a:ext cx="8172600" cy="31488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lang="zh-TW" sz="1600">
                <a:solidFill>
                  <a:schemeClr val="dk2"/>
                </a:solidFill>
              </a:rPr>
              <a:t>We use </a:t>
            </a:r>
            <a:r>
              <a:rPr lang="zh-TW" sz="1600">
                <a:solidFill>
                  <a:schemeClr val="dk2"/>
                </a:solidFill>
              </a:rPr>
              <a:t>98" Class QN90A Samsung Neo QLED 4K Smart TV to display. </a:t>
            </a:r>
            <a:endParaRPr sz="1600">
              <a:solidFill>
                <a:schemeClr val="dk2"/>
              </a:solidFill>
            </a:endParaRPr>
          </a:p>
          <a:p>
            <a:pPr indent="0" lvl="0" marL="0" rtl="0" algn="l">
              <a:lnSpc>
                <a:spcPct val="100000"/>
              </a:lnSpc>
              <a:spcBef>
                <a:spcPts val="0"/>
              </a:spcBef>
              <a:spcAft>
                <a:spcPts val="0"/>
              </a:spcAft>
              <a:buNone/>
            </a:pPr>
            <a:r>
              <a:t/>
            </a:r>
            <a:endParaRPr sz="1600">
              <a:solidFill>
                <a:schemeClr val="dk2"/>
              </a:solidFill>
            </a:endParaRPr>
          </a:p>
          <a:p>
            <a:pPr indent="0" lvl="0" marL="0" rtl="0" algn="l">
              <a:lnSpc>
                <a:spcPct val="100000"/>
              </a:lnSpc>
              <a:spcBef>
                <a:spcPts val="0"/>
              </a:spcBef>
              <a:spcAft>
                <a:spcPts val="0"/>
              </a:spcAft>
              <a:buNone/>
            </a:pPr>
            <a:r>
              <a:rPr lang="zh-TW" sz="1600">
                <a:solidFill>
                  <a:schemeClr val="dk2"/>
                </a:solidFill>
              </a:rPr>
              <a:t>It has 4K@120fps, Dolby Digital Plus, Active Voice Amplifier</a:t>
            </a:r>
            <a:endParaRPr sz="1600">
              <a:solidFill>
                <a:schemeClr val="dk2"/>
              </a:solidFill>
            </a:endParaRPr>
          </a:p>
          <a:p>
            <a:pPr indent="0" lvl="0" marL="0" rtl="0" algn="l">
              <a:lnSpc>
                <a:spcPct val="100000"/>
              </a:lnSpc>
              <a:spcBef>
                <a:spcPts val="0"/>
              </a:spcBef>
              <a:spcAft>
                <a:spcPts val="0"/>
              </a:spcAft>
              <a:buNone/>
            </a:pPr>
            <a:r>
              <a:t/>
            </a:r>
            <a:endParaRPr sz="1600">
              <a:solidFill>
                <a:schemeClr val="dk2"/>
              </a:solidFill>
            </a:endParaRPr>
          </a:p>
          <a:p>
            <a:pPr indent="-314960" lvl="0" marL="457200" rtl="0" algn="l">
              <a:lnSpc>
                <a:spcPct val="100000"/>
              </a:lnSpc>
              <a:spcBef>
                <a:spcPts val="0"/>
              </a:spcBef>
              <a:spcAft>
                <a:spcPts val="0"/>
              </a:spcAft>
              <a:buClr>
                <a:schemeClr val="dk2"/>
              </a:buClr>
              <a:buSzPct val="100000"/>
              <a:buChar char="●"/>
            </a:pPr>
            <a:r>
              <a:rPr lang="zh-TW" sz="1600">
                <a:solidFill>
                  <a:schemeClr val="dk2"/>
                </a:solidFill>
              </a:rPr>
              <a:t>Neo Quantum Processor 4K : The Neo Quantum Processor 4K utilizes advanced AI based deep-learning analysis  to analyze the signal, source, and scene-by-scene content to deliver best 4K optimized experiences. </a:t>
            </a:r>
            <a:endParaRPr sz="1600">
              <a:solidFill>
                <a:schemeClr val="dk2"/>
              </a:solidFill>
            </a:endParaRPr>
          </a:p>
          <a:p>
            <a:pPr indent="0" lvl="0" marL="457200" rtl="0" algn="l">
              <a:lnSpc>
                <a:spcPct val="100000"/>
              </a:lnSpc>
              <a:spcBef>
                <a:spcPts val="0"/>
              </a:spcBef>
              <a:spcAft>
                <a:spcPts val="0"/>
              </a:spcAft>
              <a:buNone/>
            </a:pPr>
            <a:r>
              <a:t/>
            </a:r>
            <a:endParaRPr sz="1600">
              <a:solidFill>
                <a:schemeClr val="dk2"/>
              </a:solidFill>
            </a:endParaRPr>
          </a:p>
          <a:p>
            <a:pPr indent="-314960" lvl="0" marL="457200" rtl="0" algn="l">
              <a:lnSpc>
                <a:spcPct val="100000"/>
              </a:lnSpc>
              <a:spcBef>
                <a:spcPts val="0"/>
              </a:spcBef>
              <a:spcAft>
                <a:spcPts val="0"/>
              </a:spcAft>
              <a:buClr>
                <a:schemeClr val="dk2"/>
              </a:buClr>
              <a:buSzPct val="100000"/>
              <a:buChar char="●"/>
            </a:pPr>
            <a:r>
              <a:rPr lang="zh-TW" sz="1600">
                <a:solidFill>
                  <a:schemeClr val="dk2"/>
                </a:solidFill>
              </a:rPr>
              <a:t>Quantum HDR 32x : Can helps reveal what you might have missed in particularly dark or light scenes, making them pop with vivid, breathtaking colour. </a:t>
            </a:r>
            <a:endParaRPr sz="1600">
              <a:solidFill>
                <a:schemeClr val="dk2"/>
              </a:solidFill>
            </a:endParaRPr>
          </a:p>
          <a:p>
            <a:pPr indent="0" lvl="0" marL="457200" rtl="0" algn="l">
              <a:lnSpc>
                <a:spcPct val="100000"/>
              </a:lnSpc>
              <a:spcBef>
                <a:spcPts val="0"/>
              </a:spcBef>
              <a:spcAft>
                <a:spcPts val="0"/>
              </a:spcAft>
              <a:buNone/>
            </a:pPr>
            <a:r>
              <a:t/>
            </a:r>
            <a:endParaRPr sz="1600">
              <a:solidFill>
                <a:schemeClr val="dk2"/>
              </a:solidFill>
            </a:endParaRPr>
          </a:p>
          <a:p>
            <a:pPr indent="-314960" lvl="0" marL="457200" rtl="0" algn="l">
              <a:lnSpc>
                <a:spcPct val="100000"/>
              </a:lnSpc>
              <a:spcBef>
                <a:spcPts val="0"/>
              </a:spcBef>
              <a:spcAft>
                <a:spcPts val="0"/>
              </a:spcAft>
              <a:buClr>
                <a:schemeClr val="dk2"/>
              </a:buClr>
              <a:buSzPct val="100000"/>
              <a:buChar char="●"/>
            </a:pPr>
            <a:r>
              <a:rPr lang="zh-TW" sz="1600">
                <a:solidFill>
                  <a:schemeClr val="dk2"/>
                </a:solidFill>
              </a:rPr>
              <a:t>Quantum Matrix Technology :  By developing proprietary Mini LEDs shrunk to 1/40th the size of other backlights, and introducing a micro layer for precise light control. Has deeper blacks and brilliant brightness and contrast.</a:t>
            </a:r>
            <a:endParaRPr sz="1600">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p:txBody>
      </p:sp>
      <p:pic>
        <p:nvPicPr>
          <p:cNvPr id="310" name="Google Shape;310;p42"/>
          <p:cNvPicPr preferRelativeResize="0"/>
          <p:nvPr/>
        </p:nvPicPr>
        <p:blipFill>
          <a:blip r:embed="rId3">
            <a:alphaModFix/>
          </a:blip>
          <a:stretch>
            <a:fillRect/>
          </a:stretch>
        </p:blipFill>
        <p:spPr>
          <a:xfrm>
            <a:off x="6956974" y="342325"/>
            <a:ext cx="2187026" cy="17462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idx="1" type="body"/>
          </p:nvPr>
        </p:nvSpPr>
        <p:spPr>
          <a:xfrm>
            <a:off x="727650" y="1930800"/>
            <a:ext cx="7688700" cy="290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1500">
                <a:solidFill>
                  <a:srgbClr val="434343"/>
                </a:solidFill>
              </a:rPr>
              <a:t>Intel 13rd core</a:t>
            </a:r>
            <a:endParaRPr sz="1500">
              <a:solidFill>
                <a:srgbClr val="434343"/>
              </a:solidFill>
            </a:endParaRPr>
          </a:p>
          <a:p>
            <a:pPr indent="-317500" lvl="0" marL="457200" rtl="0" algn="l">
              <a:spcBef>
                <a:spcPts val="1200"/>
              </a:spcBef>
              <a:spcAft>
                <a:spcPts val="0"/>
              </a:spcAft>
              <a:buClr>
                <a:srgbClr val="434343"/>
              </a:buClr>
              <a:buSzPts val="1400"/>
              <a:buChar char="●"/>
            </a:pPr>
            <a:r>
              <a:rPr lang="zh-TW" sz="1400">
                <a:solidFill>
                  <a:srgbClr val="434343"/>
                </a:solidFill>
              </a:rPr>
              <a:t>8 Performance-core</a:t>
            </a:r>
            <a:endParaRPr sz="1400">
              <a:solidFill>
                <a:srgbClr val="434343"/>
              </a:solidFill>
            </a:endParaRPr>
          </a:p>
          <a:p>
            <a:pPr indent="-317500" lvl="0" marL="457200" rtl="0" algn="l">
              <a:spcBef>
                <a:spcPts val="0"/>
              </a:spcBef>
              <a:spcAft>
                <a:spcPts val="0"/>
              </a:spcAft>
              <a:buClr>
                <a:srgbClr val="434343"/>
              </a:buClr>
              <a:buSzPts val="1400"/>
              <a:buChar char="●"/>
            </a:pPr>
            <a:r>
              <a:rPr lang="zh-TW" sz="1400">
                <a:solidFill>
                  <a:srgbClr val="434343"/>
                </a:solidFill>
              </a:rPr>
              <a:t>16 Efficient-core</a:t>
            </a:r>
            <a:endParaRPr sz="1400">
              <a:solidFill>
                <a:srgbClr val="434343"/>
              </a:solidFill>
            </a:endParaRPr>
          </a:p>
          <a:p>
            <a:pPr indent="-317500" lvl="0" marL="457200" rtl="0" algn="l">
              <a:spcBef>
                <a:spcPts val="0"/>
              </a:spcBef>
              <a:spcAft>
                <a:spcPts val="0"/>
              </a:spcAft>
              <a:buClr>
                <a:srgbClr val="434343"/>
              </a:buClr>
              <a:buSzPts val="1400"/>
              <a:buChar char="●"/>
            </a:pPr>
            <a:r>
              <a:rPr lang="zh-TW" sz="1400">
                <a:solidFill>
                  <a:srgbClr val="434343"/>
                </a:solidFill>
              </a:rPr>
              <a:t>16 </a:t>
            </a:r>
            <a:r>
              <a:rPr lang="zh-TW" sz="1400">
                <a:solidFill>
                  <a:srgbClr val="434343"/>
                </a:solidFill>
                <a:highlight>
                  <a:srgbClr val="FFFFFF"/>
                </a:highlight>
                <a:latin typeface="Microsoft JhengHei"/>
                <a:ea typeface="Microsoft JhengHei"/>
                <a:cs typeface="Microsoft JhengHei"/>
                <a:sym typeface="Microsoft JhengHei"/>
              </a:rPr>
              <a:t>PCIe 5.0</a:t>
            </a:r>
            <a:endParaRPr sz="1400">
              <a:solidFill>
                <a:srgbClr val="434343"/>
              </a:solidFill>
              <a:highlight>
                <a:srgbClr val="FFFFFF"/>
              </a:highlight>
              <a:latin typeface="Microsoft JhengHei"/>
              <a:ea typeface="Microsoft JhengHei"/>
              <a:cs typeface="Microsoft JhengHei"/>
              <a:sym typeface="Microsoft JhengHei"/>
            </a:endParaRPr>
          </a:p>
          <a:p>
            <a:pPr indent="-317500" lvl="0" marL="457200" rtl="0" algn="l">
              <a:spcBef>
                <a:spcPts val="0"/>
              </a:spcBef>
              <a:spcAft>
                <a:spcPts val="0"/>
              </a:spcAft>
              <a:buClr>
                <a:srgbClr val="434343"/>
              </a:buClr>
              <a:buSzPts val="1400"/>
              <a:buFont typeface="Microsoft JhengHei"/>
              <a:buChar char="●"/>
            </a:pPr>
            <a:r>
              <a:rPr lang="zh-TW" sz="1400">
                <a:solidFill>
                  <a:srgbClr val="434343"/>
                </a:solidFill>
                <a:highlight>
                  <a:srgbClr val="FFFFFF"/>
                </a:highlight>
                <a:latin typeface="Microsoft JhengHei"/>
                <a:ea typeface="Microsoft JhengHei"/>
                <a:cs typeface="Microsoft JhengHei"/>
                <a:sym typeface="Microsoft JhengHei"/>
              </a:rPr>
              <a:t>DDR5 &amp; DDR4</a:t>
            </a:r>
            <a:endParaRPr sz="1400">
              <a:solidFill>
                <a:srgbClr val="434343"/>
              </a:solidFill>
              <a:highlight>
                <a:srgbClr val="FFFFFF"/>
              </a:highlight>
              <a:latin typeface="Microsoft JhengHei"/>
              <a:ea typeface="Microsoft JhengHei"/>
              <a:cs typeface="Microsoft JhengHei"/>
              <a:sym typeface="Microsoft JhengHei"/>
            </a:endParaRPr>
          </a:p>
          <a:p>
            <a:pPr indent="0" lvl="0" marL="0" rtl="0" algn="l">
              <a:spcBef>
                <a:spcPts val="1200"/>
              </a:spcBef>
              <a:spcAft>
                <a:spcPts val="0"/>
              </a:spcAft>
              <a:buNone/>
            </a:pPr>
            <a:r>
              <a:rPr lang="zh-TW" sz="1500">
                <a:solidFill>
                  <a:srgbClr val="434343"/>
                </a:solidFill>
                <a:highlight>
                  <a:srgbClr val="FFFFFF"/>
                </a:highlight>
              </a:rPr>
              <a:t> NVIDIA GeForce RTX 4090</a:t>
            </a:r>
            <a:endParaRPr sz="1500">
              <a:solidFill>
                <a:srgbClr val="434343"/>
              </a:solidFill>
              <a:highlight>
                <a:srgbClr val="FFFFFF"/>
              </a:highlight>
            </a:endParaRPr>
          </a:p>
          <a:p>
            <a:pPr indent="-317500" lvl="0" marL="457200" rtl="0" algn="l">
              <a:spcBef>
                <a:spcPts val="1200"/>
              </a:spcBef>
              <a:spcAft>
                <a:spcPts val="0"/>
              </a:spcAft>
              <a:buClr>
                <a:srgbClr val="434343"/>
              </a:buClr>
              <a:buSzPts val="1400"/>
              <a:buChar char="●"/>
            </a:pPr>
            <a:r>
              <a:rPr lang="zh-TW" sz="1400">
                <a:solidFill>
                  <a:srgbClr val="434343"/>
                </a:solidFill>
                <a:highlight>
                  <a:srgbClr val="FFFFFF"/>
                </a:highlight>
              </a:rPr>
              <a:t>Boost Clock 2.52GHz</a:t>
            </a:r>
            <a:endParaRPr sz="1400">
              <a:solidFill>
                <a:srgbClr val="434343"/>
              </a:solidFill>
              <a:highlight>
                <a:srgbClr val="FFFFFF"/>
              </a:highlight>
            </a:endParaRPr>
          </a:p>
          <a:p>
            <a:pPr indent="-317500" lvl="0" marL="457200" rtl="0" algn="l">
              <a:spcBef>
                <a:spcPts val="0"/>
              </a:spcBef>
              <a:spcAft>
                <a:spcPts val="0"/>
              </a:spcAft>
              <a:buClr>
                <a:srgbClr val="434343"/>
              </a:buClr>
              <a:buSzPts val="1400"/>
              <a:buChar char="●"/>
            </a:pPr>
            <a:r>
              <a:rPr lang="zh-TW" sz="1400">
                <a:solidFill>
                  <a:srgbClr val="434343"/>
                </a:solidFill>
                <a:highlight>
                  <a:srgbClr val="FFFFFF"/>
                </a:highlight>
              </a:rPr>
              <a:t>Memory size 24GB</a:t>
            </a:r>
            <a:endParaRPr sz="1400">
              <a:solidFill>
                <a:srgbClr val="434343"/>
              </a:solidFill>
              <a:highlight>
                <a:srgbClr val="FFFFFF"/>
              </a:highlight>
            </a:endParaRPr>
          </a:p>
          <a:p>
            <a:pPr indent="-323850" lvl="0" marL="457200" rtl="0" algn="l">
              <a:spcBef>
                <a:spcPts val="0"/>
              </a:spcBef>
              <a:spcAft>
                <a:spcPts val="0"/>
              </a:spcAft>
              <a:buClr>
                <a:srgbClr val="262626"/>
              </a:buClr>
              <a:buSzPts val="1500"/>
              <a:buFont typeface="Microsoft JhengHei"/>
              <a:buChar char="●"/>
            </a:pPr>
            <a:r>
              <a:rPr lang="zh-TW" sz="1500">
                <a:solidFill>
                  <a:srgbClr val="262626"/>
                </a:solidFill>
                <a:highlight>
                  <a:srgbClr val="FFFFFF"/>
                </a:highlight>
                <a:latin typeface="Microsoft JhengHei"/>
                <a:ea typeface="Microsoft JhengHei"/>
                <a:cs typeface="Microsoft JhengHei"/>
                <a:sym typeface="Microsoft JhengHei"/>
              </a:rPr>
              <a:t>Max Display Resolution 4K at 240Hz or 8K at 60Hz</a:t>
            </a:r>
            <a:endParaRPr sz="1500"/>
          </a:p>
        </p:txBody>
      </p:sp>
      <p:sp>
        <p:nvSpPr>
          <p:cNvPr id="316" name="Google Shape;316;p43"/>
          <p:cNvSpPr txBox="1"/>
          <p:nvPr>
            <p:ph type="title"/>
          </p:nvPr>
        </p:nvSpPr>
        <p:spPr>
          <a:xfrm>
            <a:off x="729450" y="1318650"/>
            <a:ext cx="9144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2240"/>
              <a:t>Technology - IOT Control system + Entertainment devices</a:t>
            </a:r>
            <a:endParaRPr sz="2240"/>
          </a:p>
        </p:txBody>
      </p:sp>
      <p:pic>
        <p:nvPicPr>
          <p:cNvPr id="317" name="Google Shape;317;p43"/>
          <p:cNvPicPr preferRelativeResize="0"/>
          <p:nvPr/>
        </p:nvPicPr>
        <p:blipFill>
          <a:blip r:embed="rId3">
            <a:alphaModFix/>
          </a:blip>
          <a:stretch>
            <a:fillRect/>
          </a:stretch>
        </p:blipFill>
        <p:spPr>
          <a:xfrm>
            <a:off x="6014825" y="1908387"/>
            <a:ext cx="2699198" cy="1518299"/>
          </a:xfrm>
          <a:prstGeom prst="rect">
            <a:avLst/>
          </a:prstGeom>
          <a:noFill/>
          <a:ln>
            <a:noFill/>
          </a:ln>
        </p:spPr>
      </p:pic>
      <p:pic>
        <p:nvPicPr>
          <p:cNvPr id="318" name="Google Shape;318;p43"/>
          <p:cNvPicPr preferRelativeResize="0"/>
          <p:nvPr/>
        </p:nvPicPr>
        <p:blipFill>
          <a:blip r:embed="rId4">
            <a:alphaModFix/>
          </a:blip>
          <a:stretch>
            <a:fillRect/>
          </a:stretch>
        </p:blipFill>
        <p:spPr>
          <a:xfrm>
            <a:off x="6014825" y="3481209"/>
            <a:ext cx="2699198" cy="151829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idx="1" type="body"/>
          </p:nvPr>
        </p:nvSpPr>
        <p:spPr>
          <a:xfrm>
            <a:off x="729450" y="2078875"/>
            <a:ext cx="7688700" cy="2892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zh-TW" sz="5600"/>
              <a:t> </a:t>
            </a:r>
            <a:r>
              <a:rPr lang="zh-TW" sz="5600"/>
              <a:t>WIFI 6 :  </a:t>
            </a:r>
            <a:r>
              <a:rPr lang="zh-TW" sz="5600">
                <a:highlight>
                  <a:srgbClr val="FFFFFF"/>
                </a:highlight>
                <a:latin typeface="Arial"/>
                <a:ea typeface="Arial"/>
                <a:cs typeface="Arial"/>
                <a:sym typeface="Arial"/>
              </a:rPr>
              <a:t>IEEE 802.11ax</a:t>
            </a:r>
            <a:endParaRPr sz="5600"/>
          </a:p>
          <a:p>
            <a:pPr indent="-317500" lvl="0" marL="457200" rtl="0" algn="l">
              <a:spcBef>
                <a:spcPts val="1200"/>
              </a:spcBef>
              <a:spcAft>
                <a:spcPts val="0"/>
              </a:spcAft>
              <a:buSzPct val="100000"/>
              <a:buFont typeface="Arial"/>
              <a:buChar char="●"/>
            </a:pPr>
            <a:r>
              <a:rPr lang="zh-TW" sz="5600">
                <a:highlight>
                  <a:srgbClr val="FFFFFF"/>
                </a:highlight>
                <a:latin typeface="Arial"/>
                <a:ea typeface="Arial"/>
                <a:cs typeface="Arial"/>
                <a:sym typeface="Arial"/>
              </a:rPr>
              <a:t>Speeds can be faster when compared to Wi-Fi 5. </a:t>
            </a:r>
            <a:endParaRPr sz="5600">
              <a:highlight>
                <a:srgbClr val="FFFFFF"/>
              </a:highlight>
              <a:latin typeface="Arial"/>
              <a:ea typeface="Arial"/>
              <a:cs typeface="Arial"/>
              <a:sym typeface="Arial"/>
            </a:endParaRPr>
          </a:p>
          <a:p>
            <a:pPr indent="-317500" lvl="0" marL="457200" rtl="0" algn="l">
              <a:spcBef>
                <a:spcPts val="0"/>
              </a:spcBef>
              <a:spcAft>
                <a:spcPts val="0"/>
              </a:spcAft>
              <a:buSzPct val="100000"/>
              <a:buFont typeface="Arial"/>
              <a:buChar char="●"/>
            </a:pPr>
            <a:r>
              <a:rPr lang="zh-TW" sz="5600">
                <a:highlight>
                  <a:srgbClr val="FFFFFF"/>
                </a:highlight>
                <a:latin typeface="Arial"/>
                <a:ea typeface="Arial"/>
                <a:cs typeface="Arial"/>
                <a:sym typeface="Arial"/>
              </a:rPr>
              <a:t>Wi-Fi 6 can result in up to 75% less latency</a:t>
            </a:r>
            <a:endParaRPr sz="5600">
              <a:highlight>
                <a:srgbClr val="FFFFFF"/>
              </a:highlight>
              <a:latin typeface="Arial"/>
              <a:ea typeface="Arial"/>
              <a:cs typeface="Arial"/>
              <a:sym typeface="Arial"/>
            </a:endParaRPr>
          </a:p>
          <a:p>
            <a:pPr indent="-317500" lvl="0" marL="457200" rtl="0" algn="l">
              <a:spcBef>
                <a:spcPts val="0"/>
              </a:spcBef>
              <a:spcAft>
                <a:spcPts val="0"/>
              </a:spcAft>
              <a:buSzPct val="100000"/>
              <a:buFont typeface="Arial"/>
              <a:buChar char="●"/>
            </a:pPr>
            <a:r>
              <a:rPr lang="zh-TW" sz="5600">
                <a:highlight>
                  <a:srgbClr val="FFFFFF"/>
                </a:highlight>
                <a:latin typeface="Arial"/>
                <a:ea typeface="Arial"/>
                <a:cs typeface="Arial"/>
                <a:sym typeface="Arial"/>
              </a:rPr>
              <a:t>Wi-Fi 6 brings wired and wireless signals closer to parity.</a:t>
            </a:r>
            <a:endParaRPr sz="5600">
              <a:highlight>
                <a:srgbClr val="FFFFFF"/>
              </a:highlight>
              <a:latin typeface="Arial"/>
              <a:ea typeface="Arial"/>
              <a:cs typeface="Arial"/>
              <a:sym typeface="Arial"/>
            </a:endParaRPr>
          </a:p>
          <a:p>
            <a:pPr indent="0" lvl="0" marL="0" rtl="0" algn="l">
              <a:spcBef>
                <a:spcPts val="1200"/>
              </a:spcBef>
              <a:spcAft>
                <a:spcPts val="0"/>
              </a:spcAft>
              <a:buNone/>
            </a:pPr>
            <a:r>
              <a:rPr lang="zh-TW" sz="5600">
                <a:solidFill>
                  <a:srgbClr val="595959"/>
                </a:solidFill>
                <a:highlight>
                  <a:srgbClr val="FFFFFF"/>
                </a:highlight>
                <a:latin typeface="Arial"/>
                <a:ea typeface="Arial"/>
                <a:cs typeface="Arial"/>
                <a:sym typeface="Arial"/>
              </a:rPr>
              <a:t> Bluetooth 5.3</a:t>
            </a:r>
            <a:endParaRPr sz="5600">
              <a:solidFill>
                <a:srgbClr val="595959"/>
              </a:solidFill>
              <a:highlight>
                <a:srgbClr val="FFFFFF"/>
              </a:highlight>
              <a:latin typeface="Arial"/>
              <a:ea typeface="Arial"/>
              <a:cs typeface="Arial"/>
              <a:sym typeface="Arial"/>
            </a:endParaRPr>
          </a:p>
          <a:p>
            <a:pPr indent="-317500" lvl="0" marL="457200" rtl="0" algn="l">
              <a:lnSpc>
                <a:spcPct val="116666"/>
              </a:lnSpc>
              <a:spcBef>
                <a:spcPts val="1200"/>
              </a:spcBef>
              <a:spcAft>
                <a:spcPts val="0"/>
              </a:spcAft>
              <a:buClr>
                <a:srgbClr val="3D3D3D"/>
              </a:buClr>
              <a:buSzPct val="100000"/>
              <a:buFont typeface="Arial"/>
              <a:buChar char="●"/>
            </a:pPr>
            <a:r>
              <a:rPr lang="zh-TW" sz="5600">
                <a:solidFill>
                  <a:srgbClr val="3D3D3D"/>
                </a:solidFill>
                <a:highlight>
                  <a:srgbClr val="FFFFFF"/>
                </a:highlight>
                <a:latin typeface="Arial"/>
                <a:ea typeface="Arial"/>
                <a:cs typeface="Arial"/>
                <a:sym typeface="Arial"/>
              </a:rPr>
              <a:t>Periodic Advertising Enhancement</a:t>
            </a:r>
            <a:endParaRPr sz="5600">
              <a:solidFill>
                <a:srgbClr val="3D3D3D"/>
              </a:solidFill>
              <a:highlight>
                <a:srgbClr val="FFFFFF"/>
              </a:highlight>
              <a:latin typeface="Arial"/>
              <a:ea typeface="Arial"/>
              <a:cs typeface="Arial"/>
              <a:sym typeface="Arial"/>
            </a:endParaRPr>
          </a:p>
          <a:p>
            <a:pPr indent="-317500" lvl="0" marL="457200" rtl="0" algn="l">
              <a:lnSpc>
                <a:spcPct val="116666"/>
              </a:lnSpc>
              <a:spcBef>
                <a:spcPts val="0"/>
              </a:spcBef>
              <a:spcAft>
                <a:spcPts val="0"/>
              </a:spcAft>
              <a:buClr>
                <a:srgbClr val="3D3D3D"/>
              </a:buClr>
              <a:buSzPct val="100000"/>
              <a:buFont typeface="Arial"/>
              <a:buChar char="●"/>
            </a:pPr>
            <a:r>
              <a:rPr lang="zh-TW" sz="5600">
                <a:solidFill>
                  <a:srgbClr val="3D3D3D"/>
                </a:solidFill>
                <a:highlight>
                  <a:srgbClr val="FFFFFF"/>
                </a:highlight>
                <a:latin typeface="Arial"/>
                <a:ea typeface="Arial"/>
                <a:cs typeface="Arial"/>
                <a:sym typeface="Arial"/>
              </a:rPr>
              <a:t>Encryption Key Size Control Enhancements</a:t>
            </a:r>
            <a:endParaRPr sz="5600">
              <a:solidFill>
                <a:srgbClr val="3D3D3D"/>
              </a:solidFill>
              <a:highlight>
                <a:srgbClr val="FFFFFF"/>
              </a:highlight>
              <a:latin typeface="Arial"/>
              <a:ea typeface="Arial"/>
              <a:cs typeface="Arial"/>
              <a:sym typeface="Arial"/>
            </a:endParaRPr>
          </a:p>
          <a:p>
            <a:pPr indent="-317500" lvl="0" marL="457200" rtl="0" algn="l">
              <a:lnSpc>
                <a:spcPct val="116666"/>
              </a:lnSpc>
              <a:spcBef>
                <a:spcPts val="0"/>
              </a:spcBef>
              <a:spcAft>
                <a:spcPts val="0"/>
              </a:spcAft>
              <a:buClr>
                <a:srgbClr val="3D3D3D"/>
              </a:buClr>
              <a:buSzPct val="100000"/>
              <a:buFont typeface="Arial"/>
              <a:buChar char="●"/>
            </a:pPr>
            <a:r>
              <a:rPr lang="zh-TW" sz="5600">
                <a:solidFill>
                  <a:srgbClr val="3D3D3D"/>
                </a:solidFill>
                <a:highlight>
                  <a:srgbClr val="FFFFFF"/>
                </a:highlight>
                <a:latin typeface="Arial"/>
                <a:ea typeface="Arial"/>
                <a:cs typeface="Arial"/>
                <a:sym typeface="Arial"/>
              </a:rPr>
              <a:t>Channel Classification Enhancement. </a:t>
            </a:r>
            <a:endParaRPr sz="5600">
              <a:solidFill>
                <a:srgbClr val="3D3D3D"/>
              </a:solidFill>
              <a:highlight>
                <a:srgbClr val="FFFFFF"/>
              </a:highlight>
              <a:latin typeface="Arial"/>
              <a:ea typeface="Arial"/>
              <a:cs typeface="Arial"/>
              <a:sym typeface="Arial"/>
            </a:endParaRPr>
          </a:p>
          <a:p>
            <a:pPr indent="0" lvl="0" marL="0" rtl="0" algn="l">
              <a:spcBef>
                <a:spcPts val="1800"/>
              </a:spcBef>
              <a:spcAft>
                <a:spcPts val="0"/>
              </a:spcAft>
              <a:buNone/>
            </a:pPr>
            <a:r>
              <a:t/>
            </a:r>
            <a:endParaRPr sz="1400">
              <a:solidFill>
                <a:srgbClr val="262626"/>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sp>
        <p:nvSpPr>
          <p:cNvPr id="324" name="Google Shape;324;p44"/>
          <p:cNvSpPr txBox="1"/>
          <p:nvPr>
            <p:ph type="title"/>
          </p:nvPr>
        </p:nvSpPr>
        <p:spPr>
          <a:xfrm>
            <a:off x="729450" y="1318650"/>
            <a:ext cx="9144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2240"/>
              <a:t>Technology -WIFI6 AND Bluetooth 5.3 </a:t>
            </a:r>
            <a:endParaRPr sz="2240"/>
          </a:p>
        </p:txBody>
      </p:sp>
      <p:pic>
        <p:nvPicPr>
          <p:cNvPr id="325" name="Google Shape;325;p44"/>
          <p:cNvPicPr preferRelativeResize="0"/>
          <p:nvPr/>
        </p:nvPicPr>
        <p:blipFill>
          <a:blip r:embed="rId3">
            <a:alphaModFix/>
          </a:blip>
          <a:stretch>
            <a:fillRect/>
          </a:stretch>
        </p:blipFill>
        <p:spPr>
          <a:xfrm>
            <a:off x="6239700" y="1725100"/>
            <a:ext cx="2178451" cy="1701526"/>
          </a:xfrm>
          <a:prstGeom prst="rect">
            <a:avLst/>
          </a:prstGeom>
          <a:noFill/>
          <a:ln>
            <a:noFill/>
          </a:ln>
        </p:spPr>
      </p:pic>
      <p:pic>
        <p:nvPicPr>
          <p:cNvPr id="326" name="Google Shape;326;p44"/>
          <p:cNvPicPr preferRelativeResize="0"/>
          <p:nvPr/>
        </p:nvPicPr>
        <p:blipFill>
          <a:blip r:embed="rId4">
            <a:alphaModFix/>
          </a:blip>
          <a:stretch>
            <a:fillRect/>
          </a:stretch>
        </p:blipFill>
        <p:spPr>
          <a:xfrm>
            <a:off x="6046550" y="3480025"/>
            <a:ext cx="2497901" cy="1561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ph type="title"/>
          </p:nvPr>
        </p:nvSpPr>
        <p:spPr>
          <a:xfrm>
            <a:off x="729450" y="1318650"/>
            <a:ext cx="9144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2240"/>
              <a:t>Technology - Valve Index</a:t>
            </a:r>
            <a:endParaRPr sz="2240"/>
          </a:p>
        </p:txBody>
      </p:sp>
      <p:pic>
        <p:nvPicPr>
          <p:cNvPr id="332" name="Google Shape;332;p45"/>
          <p:cNvPicPr preferRelativeResize="0"/>
          <p:nvPr/>
        </p:nvPicPr>
        <p:blipFill>
          <a:blip r:embed="rId3">
            <a:alphaModFix/>
          </a:blip>
          <a:stretch>
            <a:fillRect/>
          </a:stretch>
        </p:blipFill>
        <p:spPr>
          <a:xfrm>
            <a:off x="2449675" y="1853850"/>
            <a:ext cx="5703534" cy="2984849"/>
          </a:xfrm>
          <a:prstGeom prst="rect">
            <a:avLst/>
          </a:prstGeom>
          <a:noFill/>
          <a:ln>
            <a:noFill/>
          </a:ln>
        </p:spPr>
      </p:pic>
      <p:sp>
        <p:nvSpPr>
          <p:cNvPr id="333" name="Google Shape;333;p45"/>
          <p:cNvSpPr txBox="1"/>
          <p:nvPr/>
        </p:nvSpPr>
        <p:spPr>
          <a:xfrm>
            <a:off x="636675" y="2289175"/>
            <a:ext cx="1083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latin typeface="Lato"/>
                <a:ea typeface="Lato"/>
                <a:cs typeface="Lato"/>
                <a:sym typeface="Lato"/>
              </a:rPr>
              <a:t>Headset</a:t>
            </a:r>
            <a:endParaRPr sz="1500">
              <a:latin typeface="Lato"/>
              <a:ea typeface="Lato"/>
              <a:cs typeface="Lato"/>
              <a:sym typeface="Lato"/>
            </a:endParaRPr>
          </a:p>
        </p:txBody>
      </p:sp>
      <p:sp>
        <p:nvSpPr>
          <p:cNvPr id="334" name="Google Shape;334;p45"/>
          <p:cNvSpPr txBox="1"/>
          <p:nvPr/>
        </p:nvSpPr>
        <p:spPr>
          <a:xfrm>
            <a:off x="579450" y="2813575"/>
            <a:ext cx="140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latin typeface="Lato"/>
                <a:ea typeface="Lato"/>
                <a:cs typeface="Lato"/>
                <a:sym typeface="Lato"/>
              </a:rPr>
              <a:t>Controllers</a:t>
            </a:r>
            <a:endParaRPr sz="1500">
              <a:latin typeface="Lato"/>
              <a:ea typeface="Lato"/>
              <a:cs typeface="Lato"/>
              <a:sym typeface="Lato"/>
            </a:endParaRPr>
          </a:p>
        </p:txBody>
      </p:sp>
      <p:sp>
        <p:nvSpPr>
          <p:cNvPr id="335" name="Google Shape;335;p45"/>
          <p:cNvSpPr txBox="1"/>
          <p:nvPr/>
        </p:nvSpPr>
        <p:spPr>
          <a:xfrm>
            <a:off x="579450" y="3402375"/>
            <a:ext cx="156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latin typeface="Lato"/>
                <a:ea typeface="Lato"/>
                <a:cs typeface="Lato"/>
                <a:sym typeface="Lato"/>
              </a:rPr>
              <a:t>Base Station</a:t>
            </a:r>
            <a:endParaRPr sz="15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6"/>
          <p:cNvSpPr txBox="1"/>
          <p:nvPr>
            <p:ph idx="1" type="body"/>
          </p:nvPr>
        </p:nvSpPr>
        <p:spPr>
          <a:xfrm>
            <a:off x="727650" y="1853850"/>
            <a:ext cx="7688700" cy="3064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zh-TW" sz="5621">
                <a:solidFill>
                  <a:srgbClr val="212121"/>
                </a:solidFill>
                <a:highlight>
                  <a:srgbClr val="FFFFFF"/>
                </a:highlight>
                <a:latin typeface="Arial"/>
                <a:ea typeface="Arial"/>
                <a:cs typeface="Arial"/>
                <a:sym typeface="Arial"/>
              </a:rPr>
              <a:t>Excellent screen and field of view:</a:t>
            </a:r>
            <a:endParaRPr sz="5601">
              <a:solidFill>
                <a:srgbClr val="212121"/>
              </a:solidFill>
            </a:endParaRPr>
          </a:p>
          <a:p>
            <a:pPr indent="0" lvl="0" marL="0" rtl="0" algn="l">
              <a:spcBef>
                <a:spcPts val="1200"/>
              </a:spcBef>
              <a:spcAft>
                <a:spcPts val="0"/>
              </a:spcAft>
              <a:buNone/>
            </a:pPr>
            <a:r>
              <a:rPr lang="zh-TW" sz="4470">
                <a:solidFill>
                  <a:srgbClr val="595959"/>
                </a:solidFill>
                <a:highlight>
                  <a:srgbClr val="FFFFFF"/>
                </a:highlight>
              </a:rPr>
              <a:t>Display: Two 1440×1600 LCD IPS Fast Switching Type Displays @ 80 Hz, 90 Hz, 120 Hz, or 144 Hz</a:t>
            </a:r>
            <a:endParaRPr sz="4470">
              <a:solidFill>
                <a:srgbClr val="595959"/>
              </a:solidFill>
              <a:highlight>
                <a:srgbClr val="FFFFFF"/>
              </a:highlight>
            </a:endParaRPr>
          </a:p>
          <a:p>
            <a:pPr indent="0" lvl="0" marL="0" rtl="0" algn="l">
              <a:spcBef>
                <a:spcPts val="1200"/>
              </a:spcBef>
              <a:spcAft>
                <a:spcPts val="0"/>
              </a:spcAft>
              <a:buNone/>
            </a:pPr>
            <a:r>
              <a:rPr lang="zh-TW" sz="4470">
                <a:solidFill>
                  <a:srgbClr val="595959"/>
                </a:solidFill>
                <a:highlight>
                  <a:srgbClr val="FFFFFF"/>
                </a:highlight>
              </a:rPr>
              <a:t>Camera: </a:t>
            </a:r>
            <a:r>
              <a:rPr lang="zh-TW" sz="4470">
                <a:solidFill>
                  <a:srgbClr val="595959"/>
                </a:solidFill>
              </a:rPr>
              <a:t>Stereo 960 x 960 pixel, global shutter, RGB (Bayer)</a:t>
            </a:r>
            <a:endParaRPr sz="4470">
              <a:solidFill>
                <a:srgbClr val="595959"/>
              </a:solidFill>
            </a:endParaRPr>
          </a:p>
          <a:p>
            <a:pPr indent="0" lvl="0" marL="0" rtl="0" algn="l">
              <a:spcBef>
                <a:spcPts val="1200"/>
              </a:spcBef>
              <a:spcAft>
                <a:spcPts val="0"/>
              </a:spcAft>
              <a:buNone/>
            </a:pPr>
            <a:r>
              <a:rPr lang="zh-TW" sz="4470">
                <a:solidFill>
                  <a:srgbClr val="595959"/>
                </a:solidFill>
                <a:latin typeface="Arial"/>
                <a:ea typeface="Arial"/>
                <a:cs typeface="Arial"/>
                <a:sym typeface="Arial"/>
              </a:rPr>
              <a:t>Field of View (FOV): Optimized eye relief adjustment allows a typical user experience 20º more than the HTC Vive</a:t>
            </a:r>
            <a:endParaRPr sz="4470">
              <a:solidFill>
                <a:srgbClr val="595959"/>
              </a:solidFill>
              <a:latin typeface="Arial"/>
              <a:ea typeface="Arial"/>
              <a:cs typeface="Arial"/>
              <a:sym typeface="Arial"/>
            </a:endParaRPr>
          </a:p>
          <a:p>
            <a:pPr indent="0" lvl="0" marL="0" rtl="0" algn="l">
              <a:spcBef>
                <a:spcPts val="1500"/>
              </a:spcBef>
              <a:spcAft>
                <a:spcPts val="0"/>
              </a:spcAft>
              <a:buNone/>
            </a:pPr>
            <a:r>
              <a:rPr lang="zh-TW" sz="5639">
                <a:solidFill>
                  <a:srgbClr val="212121"/>
                </a:solidFill>
                <a:highlight>
                  <a:srgbClr val="FFFFFF"/>
                </a:highlight>
                <a:latin typeface="Arial"/>
                <a:ea typeface="Arial"/>
                <a:cs typeface="Arial"/>
                <a:sym typeface="Arial"/>
              </a:rPr>
              <a:t>Superb audio:</a:t>
            </a:r>
            <a:endParaRPr sz="5789">
              <a:solidFill>
                <a:srgbClr val="212121"/>
              </a:solidFill>
              <a:latin typeface="Arial"/>
              <a:ea typeface="Arial"/>
              <a:cs typeface="Arial"/>
              <a:sym typeface="Arial"/>
            </a:endParaRPr>
          </a:p>
          <a:p>
            <a:pPr indent="0" lvl="0" marL="0" rtl="0" algn="l">
              <a:spcBef>
                <a:spcPts val="1500"/>
              </a:spcBef>
              <a:spcAft>
                <a:spcPts val="0"/>
              </a:spcAft>
              <a:buNone/>
            </a:pPr>
            <a:r>
              <a:rPr lang="zh-TW" sz="4501">
                <a:highlight>
                  <a:schemeClr val="lt1"/>
                </a:highlight>
              </a:rPr>
              <a:t>Sound: Integrated headphones, 3.5mm audio jack, built-in dual microphone array</a:t>
            </a:r>
            <a:endParaRPr sz="4501">
              <a:highlight>
                <a:schemeClr val="lt1"/>
              </a:highlight>
            </a:endParaRPr>
          </a:p>
          <a:p>
            <a:pPr indent="0" lvl="0" marL="0" rtl="0" algn="l">
              <a:spcBef>
                <a:spcPts val="1200"/>
              </a:spcBef>
              <a:spcAft>
                <a:spcPts val="0"/>
              </a:spcAft>
              <a:buNone/>
            </a:pPr>
            <a:r>
              <a:rPr lang="zh-TW" sz="5778">
                <a:solidFill>
                  <a:srgbClr val="212121"/>
                </a:solidFill>
              </a:rPr>
              <a:t>Immersive, finger-tracking controllers:</a:t>
            </a:r>
            <a:endParaRPr sz="2500">
              <a:solidFill>
                <a:srgbClr val="212121"/>
              </a:solidFill>
              <a:highlight>
                <a:srgbClr val="F8F9FA"/>
              </a:highlight>
            </a:endParaRPr>
          </a:p>
          <a:p>
            <a:pPr indent="0" lvl="0" marL="0" rtl="0" algn="l">
              <a:spcBef>
                <a:spcPts val="1200"/>
              </a:spcBef>
              <a:spcAft>
                <a:spcPts val="0"/>
              </a:spcAft>
              <a:buNone/>
            </a:pPr>
            <a:r>
              <a:rPr lang="zh-TW" sz="4578">
                <a:solidFill>
                  <a:srgbClr val="595959"/>
                </a:solidFill>
              </a:rPr>
              <a:t>Each controller uses 87 sensors to track hand position, finger position, motion, and pressure to determine user intent. All of these signals, combined with fine-tuned software and algorithms, give us a better understanding of how a player is holding and using the controllers.</a:t>
            </a:r>
            <a:endParaRPr sz="4578">
              <a:solidFill>
                <a:srgbClr val="595959"/>
              </a:solidFill>
            </a:endParaRPr>
          </a:p>
          <a:p>
            <a:pPr indent="0" lvl="0" marL="0" rtl="0" algn="l">
              <a:spcBef>
                <a:spcPts val="1200"/>
              </a:spcBef>
              <a:spcAft>
                <a:spcPts val="0"/>
              </a:spcAft>
              <a:buNone/>
            </a:pPr>
            <a:r>
              <a:t/>
            </a:r>
            <a:endParaRPr sz="2363">
              <a:solidFill>
                <a:srgbClr val="292929"/>
              </a:solidFill>
              <a:latin typeface="Arial"/>
              <a:ea typeface="Arial"/>
              <a:cs typeface="Arial"/>
              <a:sym typeface="Arial"/>
            </a:endParaRPr>
          </a:p>
          <a:p>
            <a:pPr indent="0" lvl="0" marL="0" rtl="0" algn="l">
              <a:spcBef>
                <a:spcPts val="1200"/>
              </a:spcBef>
              <a:spcAft>
                <a:spcPts val="0"/>
              </a:spcAft>
              <a:buNone/>
            </a:pPr>
            <a:r>
              <a:t/>
            </a:r>
            <a:endParaRPr sz="1485">
              <a:highlight>
                <a:schemeClr val="lt1"/>
              </a:highlight>
            </a:endParaRPr>
          </a:p>
          <a:p>
            <a:pPr indent="0" lvl="0" marL="457200" rtl="0" algn="l">
              <a:spcBef>
                <a:spcPts val="1200"/>
              </a:spcBef>
              <a:spcAft>
                <a:spcPts val="1200"/>
              </a:spcAft>
              <a:buNone/>
            </a:pPr>
            <a:r>
              <a:t/>
            </a:r>
            <a:endParaRPr sz="1250">
              <a:solidFill>
                <a:srgbClr val="000000"/>
              </a:solidFill>
            </a:endParaRPr>
          </a:p>
        </p:txBody>
      </p:sp>
      <p:sp>
        <p:nvSpPr>
          <p:cNvPr id="341" name="Google Shape;341;p46"/>
          <p:cNvSpPr txBox="1"/>
          <p:nvPr>
            <p:ph type="title"/>
          </p:nvPr>
        </p:nvSpPr>
        <p:spPr>
          <a:xfrm>
            <a:off x="729450" y="1318650"/>
            <a:ext cx="91440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zh-TW" sz="2240"/>
              <a:t>Technology - Valve Index</a:t>
            </a:r>
            <a:endParaRPr sz="224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4466800" y="2502750"/>
            <a:ext cx="4392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Part 5</a:t>
            </a:r>
            <a:endParaRPr/>
          </a:p>
          <a:p>
            <a:pPr indent="0" lvl="0" marL="0" rtl="0" algn="l">
              <a:spcBef>
                <a:spcPts val="0"/>
              </a:spcBef>
              <a:spcAft>
                <a:spcPts val="0"/>
              </a:spcAft>
              <a:buNone/>
            </a:pPr>
            <a:r>
              <a:rPr lang="zh-TW"/>
              <a:t>Market Analysis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SWOT</a:t>
            </a:r>
            <a:endParaRPr/>
          </a:p>
        </p:txBody>
      </p:sp>
      <p:sp>
        <p:nvSpPr>
          <p:cNvPr id="352" name="Google Shape;352;p48"/>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zh-TW" sz="1700"/>
              <a:t>Strengths:</a:t>
            </a:r>
            <a:endParaRPr sz="1700"/>
          </a:p>
          <a:p>
            <a:pPr indent="-323850" lvl="1" marL="914400" rtl="0" algn="l">
              <a:spcBef>
                <a:spcPts val="0"/>
              </a:spcBef>
              <a:spcAft>
                <a:spcPts val="0"/>
              </a:spcAft>
              <a:buSzPts val="1500"/>
              <a:buChar char="○"/>
            </a:pPr>
            <a:r>
              <a:rPr lang="zh-TW" sz="1500"/>
              <a:t>Convertible environment</a:t>
            </a:r>
            <a:endParaRPr sz="1500"/>
          </a:p>
          <a:p>
            <a:pPr indent="-323850" lvl="1" marL="914400" rtl="0" algn="l">
              <a:spcBef>
                <a:spcPts val="0"/>
              </a:spcBef>
              <a:spcAft>
                <a:spcPts val="0"/>
              </a:spcAft>
              <a:buSzPts val="1500"/>
              <a:buChar char="○"/>
            </a:pPr>
            <a:r>
              <a:rPr lang="zh-TW" sz="1500"/>
              <a:t>Multifunction</a:t>
            </a:r>
            <a:endParaRPr sz="1500"/>
          </a:p>
          <a:p>
            <a:pPr indent="-323850" lvl="1" marL="914400" rtl="0" algn="l">
              <a:spcBef>
                <a:spcPts val="0"/>
              </a:spcBef>
              <a:spcAft>
                <a:spcPts val="0"/>
              </a:spcAft>
              <a:buSzPts val="1500"/>
              <a:buChar char="○"/>
            </a:pPr>
            <a:r>
              <a:rPr lang="zh-TW" sz="1500"/>
              <a:t>Safe for user</a:t>
            </a:r>
            <a:endParaRPr sz="1500"/>
          </a:p>
          <a:p>
            <a:pPr indent="-336550" lvl="0" marL="457200" rtl="0" algn="l">
              <a:spcBef>
                <a:spcPts val="0"/>
              </a:spcBef>
              <a:spcAft>
                <a:spcPts val="0"/>
              </a:spcAft>
              <a:buSzPts val="1700"/>
              <a:buChar char="●"/>
            </a:pPr>
            <a:r>
              <a:rPr lang="zh-TW" sz="1700"/>
              <a:t>Weaknesses:</a:t>
            </a:r>
            <a:endParaRPr sz="1700"/>
          </a:p>
          <a:p>
            <a:pPr indent="-323850" lvl="1" marL="914400" rtl="0" algn="l">
              <a:spcBef>
                <a:spcPts val="0"/>
              </a:spcBef>
              <a:spcAft>
                <a:spcPts val="0"/>
              </a:spcAft>
              <a:buSzPts val="1500"/>
              <a:buChar char="○"/>
            </a:pPr>
            <a:r>
              <a:rPr lang="zh-TW" sz="1500"/>
              <a:t>Cost is expensive</a:t>
            </a:r>
            <a:endParaRPr sz="1500"/>
          </a:p>
          <a:p>
            <a:pPr indent="-323850" lvl="1" marL="914400" rtl="0" algn="l">
              <a:spcBef>
                <a:spcPts val="0"/>
              </a:spcBef>
              <a:spcAft>
                <a:spcPts val="0"/>
              </a:spcAft>
              <a:buSzPts val="1500"/>
              <a:buChar char="○"/>
            </a:pPr>
            <a:r>
              <a:rPr lang="zh-TW" sz="1500"/>
              <a:t>Waste too much time on games</a:t>
            </a:r>
            <a:endParaRPr sz="1500"/>
          </a:p>
        </p:txBody>
      </p:sp>
      <p:sp>
        <p:nvSpPr>
          <p:cNvPr id="353" name="Google Shape;353;p48"/>
          <p:cNvSpPr txBox="1"/>
          <p:nvPr>
            <p:ph idx="1" type="body"/>
          </p:nvPr>
        </p:nvSpPr>
        <p:spPr>
          <a:xfrm>
            <a:off x="4773100" y="2078875"/>
            <a:ext cx="3842700" cy="22611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zh-TW" sz="1700"/>
              <a:t>Opportunities:</a:t>
            </a:r>
            <a:endParaRPr sz="1700"/>
          </a:p>
          <a:p>
            <a:pPr indent="-323850" lvl="1" marL="914400" rtl="0" algn="l">
              <a:spcBef>
                <a:spcPts val="0"/>
              </a:spcBef>
              <a:spcAft>
                <a:spcPts val="0"/>
              </a:spcAft>
              <a:buSzPts val="1500"/>
              <a:buChar char="○"/>
            </a:pPr>
            <a:r>
              <a:rPr lang="zh-TW" sz="1500"/>
              <a:t>Reduce cost</a:t>
            </a:r>
            <a:endParaRPr sz="1500"/>
          </a:p>
          <a:p>
            <a:pPr indent="-323850" lvl="1" marL="914400" rtl="0" algn="l">
              <a:spcBef>
                <a:spcPts val="0"/>
              </a:spcBef>
              <a:spcAft>
                <a:spcPts val="0"/>
              </a:spcAft>
              <a:buSzPts val="1500"/>
              <a:buChar char="○"/>
            </a:pPr>
            <a:r>
              <a:rPr lang="zh-TW" sz="1500"/>
              <a:t>Forced end mechanism</a:t>
            </a:r>
            <a:endParaRPr sz="1500"/>
          </a:p>
          <a:p>
            <a:pPr indent="-336550" lvl="0" marL="457200" rtl="0" algn="l">
              <a:spcBef>
                <a:spcPts val="0"/>
              </a:spcBef>
              <a:spcAft>
                <a:spcPts val="0"/>
              </a:spcAft>
              <a:buSzPts val="1700"/>
              <a:buChar char="●"/>
            </a:pPr>
            <a:r>
              <a:rPr lang="zh-TW" sz="1700"/>
              <a:t>Threats:</a:t>
            </a:r>
            <a:endParaRPr sz="1700"/>
          </a:p>
          <a:p>
            <a:pPr indent="-323850" lvl="1" marL="914400" rtl="0" algn="l">
              <a:spcBef>
                <a:spcPts val="0"/>
              </a:spcBef>
              <a:spcAft>
                <a:spcPts val="0"/>
              </a:spcAft>
              <a:buSzPts val="1500"/>
              <a:buChar char="○"/>
            </a:pPr>
            <a:r>
              <a:rPr lang="zh-TW" sz="1500"/>
              <a:t>User range is too small</a:t>
            </a:r>
            <a:endParaRPr sz="1500"/>
          </a:p>
          <a:p>
            <a:pPr indent="-323850" lvl="1" marL="914400" rtl="0" algn="l">
              <a:spcBef>
                <a:spcPts val="0"/>
              </a:spcBef>
              <a:spcAft>
                <a:spcPts val="0"/>
              </a:spcAft>
              <a:buSzPts val="1500"/>
              <a:buChar char="○"/>
            </a:pPr>
            <a:r>
              <a:rPr lang="zh-TW" sz="1500"/>
              <a:t>VR/AR</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9"/>
          <p:cNvSpPr txBox="1"/>
          <p:nvPr>
            <p:ph type="title"/>
          </p:nvPr>
        </p:nvSpPr>
        <p:spPr>
          <a:xfrm>
            <a:off x="4466800" y="2502750"/>
            <a:ext cx="4392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Part 6</a:t>
            </a:r>
            <a:endParaRPr/>
          </a:p>
          <a:p>
            <a:pPr indent="0" lvl="0" marL="0" rtl="0" algn="l">
              <a:spcBef>
                <a:spcPts val="0"/>
              </a:spcBef>
              <a:spcAft>
                <a:spcPts val="0"/>
              </a:spcAft>
              <a:buNone/>
            </a:pPr>
            <a:r>
              <a:rPr lang="zh-TW"/>
              <a:t>Task Partition</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Task Partition</a:t>
            </a:r>
            <a:endParaRPr/>
          </a:p>
          <a:p>
            <a:pPr indent="0" lvl="0" marL="0" rtl="0" algn="l">
              <a:spcBef>
                <a:spcPts val="0"/>
              </a:spcBef>
              <a:spcAft>
                <a:spcPts val="0"/>
              </a:spcAft>
              <a:buNone/>
            </a:pPr>
            <a:r>
              <a:t/>
            </a:r>
            <a:endParaRPr/>
          </a:p>
        </p:txBody>
      </p:sp>
      <p:sp>
        <p:nvSpPr>
          <p:cNvPr id="364" name="Google Shape;364;p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AutoNum type="arabicPeriod"/>
            </a:pPr>
            <a:r>
              <a:rPr lang="zh-TW"/>
              <a:t>Technology analysis</a:t>
            </a:r>
            <a:endParaRPr/>
          </a:p>
          <a:p>
            <a:pPr indent="-311150" lvl="0" marL="914400" rtl="0" algn="l">
              <a:lnSpc>
                <a:spcPct val="150000"/>
              </a:lnSpc>
              <a:spcBef>
                <a:spcPts val="0"/>
              </a:spcBef>
              <a:spcAft>
                <a:spcPts val="0"/>
              </a:spcAft>
              <a:buSzPts val="1300"/>
              <a:buChar char="●"/>
            </a:pPr>
            <a:r>
              <a:rPr lang="zh-TW"/>
              <a:t>Smart cockpit : 許鏡瑋，黃柏凱</a:t>
            </a:r>
            <a:endParaRPr/>
          </a:p>
          <a:p>
            <a:pPr indent="-311150" lvl="0" marL="914400" rtl="0" algn="l">
              <a:lnSpc>
                <a:spcPct val="150000"/>
              </a:lnSpc>
              <a:spcBef>
                <a:spcPts val="0"/>
              </a:spcBef>
              <a:spcAft>
                <a:spcPts val="0"/>
              </a:spcAft>
              <a:buSzPts val="1300"/>
              <a:buChar char="●"/>
            </a:pPr>
            <a:r>
              <a:rPr lang="zh-TW"/>
              <a:t>Entertainment devices : 陳峒羽，郭孟軒</a:t>
            </a:r>
            <a:endParaRPr/>
          </a:p>
          <a:p>
            <a:pPr indent="-311150" lvl="0" marL="914400" rtl="0" algn="l">
              <a:lnSpc>
                <a:spcPct val="150000"/>
              </a:lnSpc>
              <a:spcBef>
                <a:spcPts val="0"/>
              </a:spcBef>
              <a:spcAft>
                <a:spcPts val="0"/>
              </a:spcAft>
              <a:buSzPts val="1300"/>
              <a:buChar char="●"/>
            </a:pPr>
            <a:r>
              <a:rPr lang="zh-TW"/>
              <a:t>Smart home Control system :</a:t>
            </a:r>
            <a:r>
              <a:rPr lang="zh-TW"/>
              <a:t>許祐杰，許鏡瑋，黃柏凱，陳峒羽，郭孟軒</a:t>
            </a:r>
            <a:endParaRPr/>
          </a:p>
          <a:p>
            <a:pPr indent="-311150" lvl="0" marL="457200" rtl="0" algn="l">
              <a:lnSpc>
                <a:spcPct val="150000"/>
              </a:lnSpc>
              <a:spcBef>
                <a:spcPts val="0"/>
              </a:spcBef>
              <a:spcAft>
                <a:spcPts val="0"/>
              </a:spcAft>
              <a:buSzPts val="1300"/>
              <a:buAutoNum type="arabicPeriod"/>
            </a:pPr>
            <a:r>
              <a:rPr lang="zh-TW"/>
              <a:t>Report</a:t>
            </a:r>
            <a:endParaRPr/>
          </a:p>
          <a:p>
            <a:pPr indent="-298450" lvl="1" marL="914400" rtl="0" algn="l">
              <a:lnSpc>
                <a:spcPct val="150000"/>
              </a:lnSpc>
              <a:spcBef>
                <a:spcPts val="0"/>
              </a:spcBef>
              <a:spcAft>
                <a:spcPts val="0"/>
              </a:spcAft>
              <a:buSzPts val="1100"/>
              <a:buChar char="○"/>
            </a:pPr>
            <a:r>
              <a:rPr lang="zh-TW"/>
              <a:t>許鏡瑋，</a:t>
            </a:r>
            <a:r>
              <a:rPr lang="zh-TW">
                <a:solidFill>
                  <a:srgbClr val="666666"/>
                </a:solidFill>
              </a:rPr>
              <a:t>郭孟軒</a:t>
            </a:r>
            <a:r>
              <a:rPr lang="zh-TW">
                <a:solidFill>
                  <a:schemeClr val="dk2"/>
                </a:solidFill>
              </a:rPr>
              <a:t>，黃柏凱，陳峒羽</a:t>
            </a:r>
            <a:r>
              <a:rPr lang="zh-TW"/>
              <a:t>，許祐杰</a:t>
            </a:r>
            <a:endParaRPr>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4466800" y="2502750"/>
            <a:ext cx="4392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Part 7</a:t>
            </a:r>
            <a:endParaRPr/>
          </a:p>
          <a:p>
            <a:pPr indent="0" lvl="0" marL="0" rtl="0" algn="l">
              <a:spcBef>
                <a:spcPts val="0"/>
              </a:spcBef>
              <a:spcAft>
                <a:spcPts val="0"/>
              </a:spcAft>
              <a:buNone/>
            </a:pPr>
            <a:r>
              <a:rPr lang="zh-TW"/>
              <a:t>Reference</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Introduction</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zh-TW" sz="1600"/>
              <a:t>Is there a product that can meet all these requirements at the same time?</a:t>
            </a:r>
            <a:endParaRPr sz="1600"/>
          </a:p>
          <a:p>
            <a:pPr indent="-317500" lvl="1" marL="914400" rtl="0" algn="l">
              <a:lnSpc>
                <a:spcPct val="150000"/>
              </a:lnSpc>
              <a:spcBef>
                <a:spcPts val="0"/>
              </a:spcBef>
              <a:spcAft>
                <a:spcPts val="0"/>
              </a:spcAft>
              <a:buSzPts val="1400"/>
              <a:buChar char="○"/>
            </a:pPr>
            <a:r>
              <a:rPr lang="zh-TW" sz="1400"/>
              <a:t>Provides a comfortable immersive entertainment environment for people</a:t>
            </a:r>
            <a:endParaRPr sz="1400"/>
          </a:p>
          <a:p>
            <a:pPr indent="-317500" lvl="1" marL="914400" rtl="0" algn="l">
              <a:lnSpc>
                <a:spcPct val="150000"/>
              </a:lnSpc>
              <a:spcBef>
                <a:spcPts val="0"/>
              </a:spcBef>
              <a:spcAft>
                <a:spcPts val="0"/>
              </a:spcAft>
              <a:buSzPts val="1400"/>
              <a:buChar char="○"/>
            </a:pPr>
            <a:r>
              <a:rPr lang="zh-TW" sz="1400"/>
              <a:t>Provides a place for people to have a good rest and sleep</a:t>
            </a:r>
            <a:endParaRPr sz="1400"/>
          </a:p>
          <a:p>
            <a:pPr indent="-317500" lvl="1" marL="914400" rtl="0" algn="l">
              <a:lnSpc>
                <a:spcPct val="150000"/>
              </a:lnSpc>
              <a:spcBef>
                <a:spcPts val="0"/>
              </a:spcBef>
              <a:spcAft>
                <a:spcPts val="0"/>
              </a:spcAft>
              <a:buSzPts val="1400"/>
              <a:buChar char="○"/>
            </a:pPr>
            <a:r>
              <a:rPr lang="zh-TW" sz="1400"/>
              <a:t>Provides a secluded paradise for people to escape from external disturbances</a:t>
            </a:r>
            <a:endParaRPr sz="1400"/>
          </a:p>
          <a:p>
            <a:pPr indent="0" lvl="0" marL="0" rtl="0" algn="l">
              <a:spcBef>
                <a:spcPts val="1200"/>
              </a:spcBef>
              <a:spcAft>
                <a:spcPts val="1200"/>
              </a:spcAft>
              <a:buNone/>
            </a:pPr>
            <a:r>
              <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375" name="Google Shape;375;p52"/>
          <p:cNvSpPr txBox="1"/>
          <p:nvPr>
            <p:ph idx="1" type="body"/>
          </p:nvPr>
        </p:nvSpPr>
        <p:spPr>
          <a:xfrm>
            <a:off x="672025" y="1942625"/>
            <a:ext cx="8355300" cy="3117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zh-TW" sz="1400"/>
              <a:t>[1]</a:t>
            </a:r>
            <a:r>
              <a:rPr lang="zh-TW" sz="1400" u="sng">
                <a:solidFill>
                  <a:schemeClr val="hlink"/>
                </a:solidFill>
                <a:hlinkClick r:id="rId3"/>
              </a:rPr>
              <a:t>https://www.avnet.com/wps/portal/abacus/solutions/technologies/sensors/pressure-sensors/media-types/air</a:t>
            </a:r>
            <a:endParaRPr sz="1400"/>
          </a:p>
          <a:p>
            <a:pPr indent="0" lvl="0" marL="0" rtl="0" algn="l">
              <a:lnSpc>
                <a:spcPct val="80000"/>
              </a:lnSpc>
              <a:spcBef>
                <a:spcPts val="1200"/>
              </a:spcBef>
              <a:spcAft>
                <a:spcPts val="0"/>
              </a:spcAft>
              <a:buNone/>
            </a:pPr>
            <a:r>
              <a:rPr lang="zh-TW" sz="1400"/>
              <a:t>[2]</a:t>
            </a:r>
            <a:r>
              <a:rPr lang="zh-TW" sz="1400" u="sng">
                <a:solidFill>
                  <a:schemeClr val="hlink"/>
                </a:solidFill>
                <a:hlinkClick r:id="rId4"/>
              </a:rPr>
              <a:t>https://www.fierceelectronics.com/sensors/what-a-temperature-sensor</a:t>
            </a:r>
            <a:endParaRPr sz="1400"/>
          </a:p>
          <a:p>
            <a:pPr indent="0" lvl="0" marL="0" rtl="0" algn="l">
              <a:lnSpc>
                <a:spcPct val="80000"/>
              </a:lnSpc>
              <a:spcBef>
                <a:spcPts val="1200"/>
              </a:spcBef>
              <a:spcAft>
                <a:spcPts val="0"/>
              </a:spcAft>
              <a:buNone/>
            </a:pPr>
            <a:r>
              <a:rPr lang="zh-TW" sz="1400"/>
              <a:t>[3]</a:t>
            </a:r>
            <a:r>
              <a:rPr lang="zh-TW" sz="1400" u="sng">
                <a:solidFill>
                  <a:schemeClr val="hlink"/>
                </a:solidFill>
                <a:hlinkClick r:id="rId5"/>
              </a:rPr>
              <a:t>https://www.omega.com/en-us/resources/accelerometers</a:t>
            </a:r>
            <a:endParaRPr sz="1400"/>
          </a:p>
          <a:p>
            <a:pPr indent="0" lvl="0" marL="0" rtl="0" algn="l">
              <a:lnSpc>
                <a:spcPct val="80000"/>
              </a:lnSpc>
              <a:spcBef>
                <a:spcPts val="1200"/>
              </a:spcBef>
              <a:spcAft>
                <a:spcPts val="0"/>
              </a:spcAft>
              <a:buNone/>
            </a:pPr>
            <a:r>
              <a:rPr lang="zh-TW" sz="1400"/>
              <a:t>[4]</a:t>
            </a:r>
            <a:r>
              <a:rPr lang="zh-TW" sz="1400" u="sng">
                <a:solidFill>
                  <a:schemeClr val="hlink"/>
                </a:solidFill>
                <a:hlinkClick r:id="rId6"/>
              </a:rPr>
              <a:t>https://www.brickcom.com.tw/news/press-release_detailview.php?id=283</a:t>
            </a:r>
            <a:endParaRPr sz="1400"/>
          </a:p>
          <a:p>
            <a:pPr indent="0" lvl="0" marL="0" rtl="0" algn="l">
              <a:lnSpc>
                <a:spcPct val="80000"/>
              </a:lnSpc>
              <a:spcBef>
                <a:spcPts val="1200"/>
              </a:spcBef>
              <a:spcAft>
                <a:spcPts val="0"/>
              </a:spcAft>
              <a:buNone/>
            </a:pPr>
            <a:r>
              <a:rPr lang="zh-TW" sz="1400"/>
              <a:t>[5]</a:t>
            </a:r>
            <a:r>
              <a:rPr lang="zh-TW" sz="1400" u="sng">
                <a:solidFill>
                  <a:schemeClr val="hlink"/>
                </a:solidFill>
                <a:hlinkClick r:id="rId7"/>
              </a:rPr>
              <a:t>https://www.fierceelectronics.com/sensors/what-a-humidity-sensor</a:t>
            </a:r>
            <a:endParaRPr sz="1400"/>
          </a:p>
          <a:p>
            <a:pPr indent="0" lvl="0" marL="0" rtl="0" algn="l">
              <a:lnSpc>
                <a:spcPct val="80000"/>
              </a:lnSpc>
              <a:spcBef>
                <a:spcPts val="1200"/>
              </a:spcBef>
              <a:spcAft>
                <a:spcPts val="0"/>
              </a:spcAft>
              <a:buNone/>
            </a:pPr>
            <a:r>
              <a:rPr lang="zh-TW" sz="1400"/>
              <a:t>[6]</a:t>
            </a:r>
            <a:r>
              <a:rPr lang="zh-TW" sz="1400" u="sng">
                <a:solidFill>
                  <a:schemeClr val="hlink"/>
                </a:solidFill>
                <a:hlinkClick r:id="rId8"/>
              </a:rPr>
              <a:t>https://www.taiwaniot.com.tw/product/ov7670-colour-camera-%E6%94%9D%E5%83%8F%E6%94%9D%E5%BD%B1%E6%A8%A1%E7%B5%84/</a:t>
            </a:r>
            <a:endParaRPr sz="1400"/>
          </a:p>
          <a:p>
            <a:pPr indent="0" lvl="0" marL="0" rtl="0" algn="l">
              <a:lnSpc>
                <a:spcPct val="80000"/>
              </a:lnSpc>
              <a:spcBef>
                <a:spcPts val="1200"/>
              </a:spcBef>
              <a:spcAft>
                <a:spcPts val="0"/>
              </a:spcAft>
              <a:buNone/>
            </a:pPr>
            <a:r>
              <a:rPr lang="zh-TW" sz="1400"/>
              <a:t>[7]</a:t>
            </a:r>
            <a:r>
              <a:rPr lang="zh-TW" sz="1400" u="sng">
                <a:solidFill>
                  <a:schemeClr val="hlink"/>
                </a:solidFill>
                <a:hlinkClick r:id="rId9"/>
              </a:rPr>
              <a:t>https://www.espressif.com/zh-hans/products/socs/esp8266</a:t>
            </a:r>
            <a:endParaRPr sz="1400"/>
          </a:p>
          <a:p>
            <a:pPr indent="0" lvl="0" marL="0" rtl="0" algn="l">
              <a:lnSpc>
                <a:spcPct val="80000"/>
              </a:lnSpc>
              <a:spcBef>
                <a:spcPts val="1200"/>
              </a:spcBef>
              <a:spcAft>
                <a:spcPts val="0"/>
              </a:spcAft>
              <a:buNone/>
            </a:pPr>
            <a:r>
              <a:rPr lang="zh-TW" sz="1400"/>
              <a:t>[8]</a:t>
            </a:r>
            <a:r>
              <a:rPr lang="zh-TW" sz="1400" u="sng">
                <a:solidFill>
                  <a:schemeClr val="hlink"/>
                </a:solidFill>
                <a:hlinkClick r:id="rId10"/>
              </a:rPr>
              <a:t>https://store.arduino.cc/products/arduino-mega-2560-rev3</a:t>
            </a:r>
            <a:endParaRPr sz="1400"/>
          </a:p>
          <a:p>
            <a:pPr indent="0" lvl="0" marL="0" rtl="0" algn="l">
              <a:lnSpc>
                <a:spcPct val="80000"/>
              </a:lnSpc>
              <a:spcBef>
                <a:spcPts val="1200"/>
              </a:spcBef>
              <a:spcAft>
                <a:spcPts val="1200"/>
              </a:spcAft>
              <a:buNone/>
            </a:pPr>
            <a:r>
              <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Reference</a:t>
            </a:r>
            <a:endParaRPr/>
          </a:p>
        </p:txBody>
      </p:sp>
      <p:sp>
        <p:nvSpPr>
          <p:cNvPr id="381" name="Google Shape;381;p53"/>
          <p:cNvSpPr txBox="1"/>
          <p:nvPr>
            <p:ph idx="1" type="body"/>
          </p:nvPr>
        </p:nvSpPr>
        <p:spPr>
          <a:xfrm>
            <a:off x="672025" y="1942625"/>
            <a:ext cx="8355300" cy="3117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zh-TW"/>
              <a:t>[9]</a:t>
            </a:r>
            <a:r>
              <a:rPr lang="zh-TW" u="sng">
                <a:solidFill>
                  <a:schemeClr val="hlink"/>
                </a:solidFill>
                <a:hlinkClick r:id="rId3"/>
              </a:rPr>
              <a:t>https://www.samsung.com/tw/memory-storage/nvme-ssd/990-pro-2tb-nvme-pcie-gen-4-mz-v9p2t0bw</a:t>
            </a:r>
            <a:r>
              <a:rPr lang="zh-TW" u="sng">
                <a:solidFill>
                  <a:schemeClr val="hlink"/>
                </a:solidFill>
                <a:hlinkClick r:id="rId4"/>
              </a:rPr>
              <a:t>/</a:t>
            </a:r>
            <a:endParaRPr/>
          </a:p>
          <a:p>
            <a:pPr indent="0" lvl="0" marL="0" rtl="0" algn="l">
              <a:lnSpc>
                <a:spcPct val="100000"/>
              </a:lnSpc>
              <a:spcBef>
                <a:spcPts val="1200"/>
              </a:spcBef>
              <a:spcAft>
                <a:spcPts val="0"/>
              </a:spcAft>
              <a:buNone/>
            </a:pPr>
            <a:r>
              <a:rPr lang="zh-TW"/>
              <a:t>[10]</a:t>
            </a:r>
            <a:r>
              <a:rPr lang="zh-TW" u="sng">
                <a:solidFill>
                  <a:schemeClr val="hlink"/>
                </a:solidFill>
                <a:hlinkClick r:id="rId5"/>
              </a:rPr>
              <a:t>https://semiconductor.samsung.com/consumer-storage/internal-ssd/990-pro/</a:t>
            </a:r>
            <a:endParaRPr/>
          </a:p>
          <a:p>
            <a:pPr indent="0" lvl="0" marL="0" rtl="0" algn="l">
              <a:lnSpc>
                <a:spcPct val="100000"/>
              </a:lnSpc>
              <a:spcBef>
                <a:spcPts val="1200"/>
              </a:spcBef>
              <a:spcAft>
                <a:spcPts val="0"/>
              </a:spcAft>
              <a:buNone/>
            </a:pPr>
            <a:r>
              <a:rPr lang="zh-TW"/>
              <a:t>[11]</a:t>
            </a:r>
            <a:r>
              <a:rPr lang="zh-TW" u="sng">
                <a:solidFill>
                  <a:schemeClr val="hlink"/>
                </a:solidFill>
                <a:hlinkClick r:id="rId6"/>
              </a:rPr>
              <a:t>https://www.samsung.com/tw/tvs/qled-tv/qn90a-98-inch-neo-qled-4k-smart-tv-qa98qn90aawxzw/</a:t>
            </a:r>
            <a:endParaRPr/>
          </a:p>
          <a:p>
            <a:pPr indent="0" lvl="0" marL="0" rtl="0" algn="l">
              <a:lnSpc>
                <a:spcPct val="100000"/>
              </a:lnSpc>
              <a:spcBef>
                <a:spcPts val="1200"/>
              </a:spcBef>
              <a:spcAft>
                <a:spcPts val="0"/>
              </a:spcAft>
              <a:buNone/>
            </a:pPr>
            <a:r>
              <a:rPr lang="zh-TW"/>
              <a:t>[12]</a:t>
            </a:r>
            <a:r>
              <a:rPr lang="zh-TW" u="sng">
                <a:solidFill>
                  <a:schemeClr val="hlink"/>
                </a:solidFill>
                <a:hlinkClick r:id="rId7"/>
              </a:rPr>
              <a:t>https://www.samsung.com/us/televisions-home-theater/tvs/samsung-neo-qled-4k/98-class-qn90a-samsung-neo-qled-4k-smart-tv-2021-qn98qn90aafxza/</a:t>
            </a:r>
            <a:endParaRPr/>
          </a:p>
          <a:p>
            <a:pPr indent="0" lvl="0" marL="0" rtl="0" algn="l">
              <a:lnSpc>
                <a:spcPct val="100000"/>
              </a:lnSpc>
              <a:spcBef>
                <a:spcPts val="1200"/>
              </a:spcBef>
              <a:spcAft>
                <a:spcPts val="0"/>
              </a:spcAft>
              <a:buNone/>
            </a:pPr>
            <a:r>
              <a:rPr lang="zh-TW"/>
              <a:t>[13]</a:t>
            </a:r>
            <a:r>
              <a:rPr lang="zh-TW" u="sng">
                <a:solidFill>
                  <a:schemeClr val="hlink"/>
                </a:solidFill>
                <a:hlinkClick r:id="rId8"/>
              </a:rPr>
              <a:t>https://www.samsung.com/au/tvs/qled-tv/qn90a-98-inch-neo-qled-4k-smart-tv-qa98qn90aawxxy/</a:t>
            </a:r>
            <a:endParaRPr/>
          </a:p>
          <a:p>
            <a:pPr indent="0" lvl="0" marL="0" rtl="0" algn="l">
              <a:lnSpc>
                <a:spcPct val="100000"/>
              </a:lnSpc>
              <a:spcBef>
                <a:spcPts val="1200"/>
              </a:spcBef>
              <a:spcAft>
                <a:spcPts val="0"/>
              </a:spcAft>
              <a:buNone/>
            </a:pPr>
            <a:r>
              <a:rPr lang="zh-TW"/>
              <a:t>[14]</a:t>
            </a:r>
            <a:r>
              <a:rPr lang="zh-TW" u="sng">
                <a:solidFill>
                  <a:schemeClr val="hlink"/>
                </a:solidFill>
                <a:hlinkClick r:id="rId9"/>
              </a:rPr>
              <a:t>https://www.intel.com.tw/content/www/tw/zh/gaming/resources/wifi-6.html</a:t>
            </a:r>
            <a:endParaRPr/>
          </a:p>
          <a:p>
            <a:pPr indent="0" lvl="0" marL="0" rtl="0" algn="l">
              <a:lnSpc>
                <a:spcPct val="100000"/>
              </a:lnSpc>
              <a:spcBef>
                <a:spcPts val="1200"/>
              </a:spcBef>
              <a:spcAft>
                <a:spcPts val="0"/>
              </a:spcAft>
              <a:buNone/>
            </a:pPr>
            <a:r>
              <a:rPr lang="zh-TW"/>
              <a:t>[15]</a:t>
            </a:r>
            <a:r>
              <a:rPr lang="zh-TW" u="sng">
                <a:solidFill>
                  <a:schemeClr val="hlink"/>
                </a:solidFill>
                <a:hlinkClick r:id="rId10"/>
              </a:rPr>
              <a:t>https://www.dignited.com/99428/bluetooth-5-3/</a:t>
            </a:r>
            <a:endParaRPr/>
          </a:p>
          <a:p>
            <a:pPr indent="0" lvl="0" marL="0" rtl="0" algn="l">
              <a:lnSpc>
                <a:spcPct val="100000"/>
              </a:lnSpc>
              <a:spcBef>
                <a:spcPts val="1200"/>
              </a:spcBef>
              <a:spcAft>
                <a:spcPts val="0"/>
              </a:spcAft>
              <a:buNone/>
            </a:pPr>
            <a:r>
              <a:rPr lang="zh-TW"/>
              <a:t>[16]</a:t>
            </a:r>
            <a:r>
              <a:rPr lang="zh-TW" u="sng">
                <a:solidFill>
                  <a:schemeClr val="hlink"/>
                </a:solidFill>
                <a:hlinkClick r:id="rId11"/>
              </a:rPr>
              <a:t>https://www.valvesoftware.com/zh-tw/index</a:t>
            </a:r>
            <a:endParaRPr/>
          </a:p>
          <a:p>
            <a:pPr indent="0" lvl="0" marL="0" rtl="0" algn="l">
              <a:lnSpc>
                <a:spcPct val="100000"/>
              </a:lnSpc>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4466800" y="2502750"/>
            <a:ext cx="4392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Thank you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7"/>
          <p:cNvPicPr preferRelativeResize="0"/>
          <p:nvPr/>
        </p:nvPicPr>
        <p:blipFill>
          <a:blip r:embed="rId3">
            <a:alphaModFix/>
          </a:blip>
          <a:stretch>
            <a:fillRect/>
          </a:stretch>
        </p:blipFill>
        <p:spPr>
          <a:xfrm>
            <a:off x="6325225" y="480700"/>
            <a:ext cx="1722451" cy="1957999"/>
          </a:xfrm>
          <a:prstGeom prst="rect">
            <a:avLst/>
          </a:prstGeom>
          <a:noFill/>
          <a:ln>
            <a:noFill/>
          </a:ln>
        </p:spPr>
      </p:pic>
      <p:pic>
        <p:nvPicPr>
          <p:cNvPr id="111" name="Google Shape;111;p17"/>
          <p:cNvPicPr preferRelativeResize="0"/>
          <p:nvPr/>
        </p:nvPicPr>
        <p:blipFill>
          <a:blip r:embed="rId4">
            <a:alphaModFix/>
          </a:blip>
          <a:stretch>
            <a:fillRect/>
          </a:stretch>
        </p:blipFill>
        <p:spPr>
          <a:xfrm>
            <a:off x="3826900" y="539725"/>
            <a:ext cx="2498325" cy="1880350"/>
          </a:xfrm>
          <a:prstGeom prst="rect">
            <a:avLst/>
          </a:prstGeom>
          <a:noFill/>
          <a:ln>
            <a:noFill/>
          </a:ln>
        </p:spPr>
      </p:pic>
      <p:pic>
        <p:nvPicPr>
          <p:cNvPr id="112" name="Google Shape;112;p17"/>
          <p:cNvPicPr preferRelativeResize="0"/>
          <p:nvPr/>
        </p:nvPicPr>
        <p:blipFill>
          <a:blip r:embed="rId5">
            <a:alphaModFix/>
          </a:blip>
          <a:stretch>
            <a:fillRect/>
          </a:stretch>
        </p:blipFill>
        <p:spPr>
          <a:xfrm>
            <a:off x="1328575" y="539725"/>
            <a:ext cx="2498325" cy="1880350"/>
          </a:xfrm>
          <a:prstGeom prst="rect">
            <a:avLst/>
          </a:prstGeom>
          <a:noFill/>
          <a:ln>
            <a:noFill/>
          </a:ln>
        </p:spPr>
      </p:pic>
      <p:pic>
        <p:nvPicPr>
          <p:cNvPr id="113" name="Google Shape;113;p17"/>
          <p:cNvPicPr preferRelativeResize="0"/>
          <p:nvPr/>
        </p:nvPicPr>
        <p:blipFill>
          <a:blip r:embed="rId6">
            <a:alphaModFix/>
          </a:blip>
          <a:stretch>
            <a:fillRect/>
          </a:stretch>
        </p:blipFill>
        <p:spPr>
          <a:xfrm>
            <a:off x="1788175" y="3160800"/>
            <a:ext cx="2980149" cy="1988875"/>
          </a:xfrm>
          <a:prstGeom prst="rect">
            <a:avLst/>
          </a:prstGeom>
          <a:noFill/>
          <a:ln>
            <a:noFill/>
          </a:ln>
        </p:spPr>
      </p:pic>
      <p:pic>
        <p:nvPicPr>
          <p:cNvPr id="114" name="Google Shape;114;p17"/>
          <p:cNvPicPr preferRelativeResize="0"/>
          <p:nvPr/>
        </p:nvPicPr>
        <p:blipFill>
          <a:blip r:embed="rId7">
            <a:alphaModFix/>
          </a:blip>
          <a:stretch>
            <a:fillRect/>
          </a:stretch>
        </p:blipFill>
        <p:spPr>
          <a:xfrm>
            <a:off x="30250" y="3160788"/>
            <a:ext cx="1757923" cy="1988875"/>
          </a:xfrm>
          <a:prstGeom prst="rect">
            <a:avLst/>
          </a:prstGeom>
          <a:noFill/>
          <a:ln>
            <a:noFill/>
          </a:ln>
        </p:spPr>
      </p:pic>
      <p:sp>
        <p:nvSpPr>
          <p:cNvPr id="115" name="Google Shape;115;p17"/>
          <p:cNvSpPr/>
          <p:nvPr/>
        </p:nvSpPr>
        <p:spPr>
          <a:xfrm>
            <a:off x="2318300" y="2672025"/>
            <a:ext cx="411600" cy="388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7"/>
          <p:cNvPicPr preferRelativeResize="0"/>
          <p:nvPr/>
        </p:nvPicPr>
        <p:blipFill>
          <a:blip r:embed="rId8">
            <a:alphaModFix/>
          </a:blip>
          <a:stretch>
            <a:fillRect/>
          </a:stretch>
        </p:blipFill>
        <p:spPr>
          <a:xfrm>
            <a:off x="4901175" y="3160808"/>
            <a:ext cx="4077751" cy="1722751"/>
          </a:xfrm>
          <a:prstGeom prst="rect">
            <a:avLst/>
          </a:prstGeom>
          <a:noFill/>
          <a:ln>
            <a:noFill/>
          </a:ln>
        </p:spPr>
      </p:pic>
      <p:sp>
        <p:nvSpPr>
          <p:cNvPr id="117" name="Google Shape;117;p17"/>
          <p:cNvSpPr/>
          <p:nvPr/>
        </p:nvSpPr>
        <p:spPr>
          <a:xfrm>
            <a:off x="6164900" y="2672025"/>
            <a:ext cx="411600" cy="388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4466800" y="2502750"/>
            <a:ext cx="4392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Part 2</a:t>
            </a:r>
            <a:endParaRPr/>
          </a:p>
          <a:p>
            <a:pPr indent="0" lvl="0" marL="0" rtl="0" algn="l">
              <a:spcBef>
                <a:spcPts val="0"/>
              </a:spcBef>
              <a:spcAft>
                <a:spcPts val="0"/>
              </a:spcAft>
              <a:buNone/>
            </a:pPr>
            <a:r>
              <a:rPr lang="zh-TW"/>
              <a:t>Motivation and Application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Motivation and Application </a:t>
            </a:r>
            <a:endParaRPr/>
          </a:p>
        </p:txBody>
      </p:sp>
      <p:sp>
        <p:nvSpPr>
          <p:cNvPr id="128" name="Google Shape;128;p19"/>
          <p:cNvSpPr txBox="1"/>
          <p:nvPr>
            <p:ph idx="1" type="body"/>
          </p:nvPr>
        </p:nvSpPr>
        <p:spPr>
          <a:xfrm>
            <a:off x="729450" y="2069657"/>
            <a:ext cx="7688700" cy="2261100"/>
          </a:xfrm>
          <a:prstGeom prst="rect">
            <a:avLst/>
          </a:prstGeom>
        </p:spPr>
        <p:txBody>
          <a:bodyPr anchorCtr="0" anchor="t" bIns="91425" lIns="91425" spcFirstLastPara="1" rIns="91425" wrap="square" tIns="91425">
            <a:noAutofit/>
          </a:bodyPr>
          <a:lstStyle/>
          <a:p>
            <a:pPr indent="-330517" lvl="0" marL="457200" rtl="0" algn="l">
              <a:lnSpc>
                <a:spcPct val="190000"/>
              </a:lnSpc>
              <a:spcBef>
                <a:spcPts val="0"/>
              </a:spcBef>
              <a:spcAft>
                <a:spcPts val="0"/>
              </a:spcAft>
              <a:buSzPts val="1605"/>
              <a:buAutoNum type="arabicPeriod"/>
            </a:pPr>
            <a:r>
              <a:rPr lang="zh-TW" sz="1604"/>
              <a:t>High house Prices in City</a:t>
            </a:r>
            <a:endParaRPr sz="1604"/>
          </a:p>
          <a:p>
            <a:pPr indent="-330517" lvl="0" marL="457200" rtl="0" algn="l">
              <a:lnSpc>
                <a:spcPct val="190000"/>
              </a:lnSpc>
              <a:spcBef>
                <a:spcPts val="0"/>
              </a:spcBef>
              <a:spcAft>
                <a:spcPts val="0"/>
              </a:spcAft>
              <a:buSzPts val="1605"/>
              <a:buAutoNum type="arabicPeriod"/>
            </a:pPr>
            <a:r>
              <a:rPr lang="zh-TW" sz="1604"/>
              <a:t>Hight p</a:t>
            </a:r>
            <a:r>
              <a:rPr lang="zh-TW" sz="1604"/>
              <a:t>ressure in Modern Life</a:t>
            </a:r>
            <a:endParaRPr sz="1604"/>
          </a:p>
          <a:p>
            <a:pPr indent="-330517" lvl="0" marL="457200" rtl="0" algn="l">
              <a:lnSpc>
                <a:spcPct val="190000"/>
              </a:lnSpc>
              <a:spcBef>
                <a:spcPts val="0"/>
              </a:spcBef>
              <a:spcAft>
                <a:spcPts val="0"/>
              </a:spcAft>
              <a:buSzPts val="1605"/>
              <a:buAutoNum type="arabicPeriod"/>
            </a:pPr>
            <a:r>
              <a:rPr lang="zh-TW" sz="1604"/>
              <a:t>Self-quarantine at your home</a:t>
            </a:r>
            <a:endParaRPr sz="1604"/>
          </a:p>
          <a:p>
            <a:pPr indent="-330517" lvl="0" marL="457200" rtl="0" algn="l">
              <a:lnSpc>
                <a:spcPct val="190000"/>
              </a:lnSpc>
              <a:spcBef>
                <a:spcPts val="0"/>
              </a:spcBef>
              <a:spcAft>
                <a:spcPts val="0"/>
              </a:spcAft>
              <a:buSzPts val="1605"/>
              <a:buAutoNum type="arabicPeriod"/>
            </a:pPr>
            <a:r>
              <a:rPr lang="zh-TW" sz="1604"/>
              <a:t>Need a place for your own ?</a:t>
            </a:r>
            <a:endParaRPr sz="1604"/>
          </a:p>
          <a:p>
            <a:pPr indent="0" lvl="0" marL="0" rtl="0" algn="l">
              <a:lnSpc>
                <a:spcPct val="190000"/>
              </a:lnSpc>
              <a:spcBef>
                <a:spcPts val="1200"/>
              </a:spcBef>
              <a:spcAft>
                <a:spcPts val="0"/>
              </a:spcAft>
              <a:buSzPts val="935"/>
              <a:buNone/>
            </a:pPr>
            <a:r>
              <a:t/>
            </a:r>
            <a:endParaRPr sz="1604"/>
          </a:p>
          <a:p>
            <a:pPr indent="0" lvl="0" marL="0" rtl="0" algn="l">
              <a:lnSpc>
                <a:spcPct val="190000"/>
              </a:lnSpc>
              <a:spcBef>
                <a:spcPts val="1200"/>
              </a:spcBef>
              <a:spcAft>
                <a:spcPts val="1200"/>
              </a:spcAft>
              <a:buSzPts val="935"/>
              <a:buNone/>
            </a:pPr>
            <a:r>
              <a:t/>
            </a:r>
            <a:endParaRPr sz="1604"/>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Motivation and Application </a:t>
            </a:r>
            <a:endParaRPr/>
          </a:p>
          <a:p>
            <a:pPr indent="0" lvl="0" marL="0" rtl="0" algn="l">
              <a:spcBef>
                <a:spcPts val="0"/>
              </a:spcBef>
              <a:spcAft>
                <a:spcPts val="0"/>
              </a:spcAft>
              <a:buNone/>
            </a:pPr>
            <a:r>
              <a:t/>
            </a:r>
            <a:endParaRPr/>
          </a:p>
        </p:txBody>
      </p:sp>
      <p:sp>
        <p:nvSpPr>
          <p:cNvPr id="134" name="Google Shape;134;p20"/>
          <p:cNvSpPr txBox="1"/>
          <p:nvPr>
            <p:ph idx="1" type="body"/>
          </p:nvPr>
        </p:nvSpPr>
        <p:spPr>
          <a:xfrm>
            <a:off x="869100" y="3173775"/>
            <a:ext cx="2830200" cy="12429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zh-TW" sz="1200"/>
              <a:t>immersive experience</a:t>
            </a:r>
            <a:endParaRPr sz="1200"/>
          </a:p>
          <a:p>
            <a:pPr indent="-304800" lvl="1" marL="914400" rtl="0" algn="l">
              <a:spcBef>
                <a:spcPts val="0"/>
              </a:spcBef>
              <a:spcAft>
                <a:spcPts val="0"/>
              </a:spcAft>
              <a:buSzPts val="1200"/>
              <a:buChar char="○"/>
            </a:pPr>
            <a:r>
              <a:rPr lang="zh-TW" sz="1200"/>
              <a:t>Working experience</a:t>
            </a:r>
            <a:endParaRPr sz="1200"/>
          </a:p>
          <a:p>
            <a:pPr indent="-304800" lvl="1" marL="914400" rtl="0" algn="l">
              <a:spcBef>
                <a:spcPts val="0"/>
              </a:spcBef>
              <a:spcAft>
                <a:spcPts val="0"/>
              </a:spcAft>
              <a:buSzPts val="1200"/>
              <a:buChar char="○"/>
            </a:pPr>
            <a:r>
              <a:rPr lang="zh-TW" sz="1200"/>
              <a:t>Gaming experience</a:t>
            </a:r>
            <a:endParaRPr sz="1200"/>
          </a:p>
          <a:p>
            <a:pPr indent="-304800" lvl="1" marL="914400" rtl="0" algn="l">
              <a:spcBef>
                <a:spcPts val="0"/>
              </a:spcBef>
              <a:spcAft>
                <a:spcPts val="0"/>
              </a:spcAft>
              <a:buSzPts val="1200"/>
              <a:buChar char="○"/>
            </a:pPr>
            <a:r>
              <a:rPr lang="zh-TW" sz="1200"/>
              <a:t>film viewing experience</a:t>
            </a:r>
            <a:endParaRPr sz="1200"/>
          </a:p>
        </p:txBody>
      </p:sp>
      <p:sp>
        <p:nvSpPr>
          <p:cNvPr id="135" name="Google Shape;135;p20"/>
          <p:cNvSpPr txBox="1"/>
          <p:nvPr>
            <p:ph idx="1" type="body"/>
          </p:nvPr>
        </p:nvSpPr>
        <p:spPr>
          <a:xfrm>
            <a:off x="3582125" y="3564600"/>
            <a:ext cx="3047100" cy="1101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startAt="2"/>
            </a:pPr>
            <a:r>
              <a:rPr lang="zh-TW" sz="1200"/>
              <a:t>Smart home</a:t>
            </a:r>
            <a:endParaRPr sz="1200"/>
          </a:p>
          <a:p>
            <a:pPr indent="-304800" lvl="1" marL="914400" rtl="0" algn="l">
              <a:spcBef>
                <a:spcPts val="0"/>
              </a:spcBef>
              <a:spcAft>
                <a:spcPts val="0"/>
              </a:spcAft>
              <a:buSzPts val="1200"/>
              <a:buChar char="○"/>
            </a:pPr>
            <a:r>
              <a:rPr lang="zh-TW" sz="1200"/>
              <a:t>home automation</a:t>
            </a:r>
            <a:endParaRPr sz="1200"/>
          </a:p>
          <a:p>
            <a:pPr indent="-304800" lvl="1" marL="914400" rtl="0" algn="l">
              <a:spcBef>
                <a:spcPts val="0"/>
              </a:spcBef>
              <a:spcAft>
                <a:spcPts val="0"/>
              </a:spcAft>
              <a:buSzPts val="1200"/>
              <a:buChar char="○"/>
            </a:pPr>
            <a:r>
              <a:rPr lang="zh-TW" sz="1200"/>
              <a:t>Easily control</a:t>
            </a:r>
            <a:endParaRPr sz="1200"/>
          </a:p>
          <a:p>
            <a:pPr indent="-304800" lvl="1" marL="914400" rtl="0" algn="l">
              <a:spcBef>
                <a:spcPts val="0"/>
              </a:spcBef>
              <a:spcAft>
                <a:spcPts val="0"/>
              </a:spcAft>
              <a:buSzPts val="1200"/>
              <a:buChar char="○"/>
            </a:pPr>
            <a:r>
              <a:rPr lang="zh-TW" sz="1200"/>
              <a:t>a </a:t>
            </a:r>
            <a:r>
              <a:rPr lang="zh-TW" sz="1200"/>
              <a:t>truely home experience</a:t>
            </a:r>
            <a:endParaRPr sz="1200"/>
          </a:p>
        </p:txBody>
      </p:sp>
      <p:sp>
        <p:nvSpPr>
          <p:cNvPr id="136" name="Google Shape;136;p20"/>
          <p:cNvSpPr txBox="1"/>
          <p:nvPr>
            <p:ph idx="1" type="body"/>
          </p:nvPr>
        </p:nvSpPr>
        <p:spPr>
          <a:xfrm>
            <a:off x="6291950" y="3887000"/>
            <a:ext cx="2631600" cy="9081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AutoNum type="arabicPeriod" startAt="3"/>
            </a:pPr>
            <a:r>
              <a:rPr lang="zh-TW" sz="1200"/>
              <a:t>Self-health Monitoring</a:t>
            </a:r>
            <a:endParaRPr sz="1200"/>
          </a:p>
          <a:p>
            <a:pPr indent="-304800" lvl="1" marL="914400" rtl="0" algn="l">
              <a:spcBef>
                <a:spcPts val="0"/>
              </a:spcBef>
              <a:spcAft>
                <a:spcPts val="0"/>
              </a:spcAft>
              <a:buSzPts val="1200"/>
              <a:buChar char="○"/>
            </a:pPr>
            <a:r>
              <a:rPr lang="zh-TW" sz="1200"/>
              <a:t>Avoid sitting too long</a:t>
            </a:r>
            <a:endParaRPr sz="1200"/>
          </a:p>
          <a:p>
            <a:pPr indent="-304800" lvl="1" marL="914400" rtl="0" algn="l">
              <a:spcBef>
                <a:spcPts val="0"/>
              </a:spcBef>
              <a:spcAft>
                <a:spcPts val="0"/>
              </a:spcAft>
              <a:buSzPts val="1200"/>
              <a:buChar char="○"/>
            </a:pPr>
            <a:r>
              <a:rPr lang="zh-TW" sz="1200"/>
              <a:t>drinking water period</a:t>
            </a:r>
            <a:endParaRPr sz="1200"/>
          </a:p>
          <a:p>
            <a:pPr indent="-304800" lvl="1" marL="914400" rtl="0" algn="l">
              <a:spcBef>
                <a:spcPts val="0"/>
              </a:spcBef>
              <a:spcAft>
                <a:spcPts val="0"/>
              </a:spcAft>
              <a:buSzPts val="1200"/>
              <a:buChar char="○"/>
            </a:pPr>
            <a:r>
              <a:rPr lang="zh-TW" sz="1200"/>
              <a:t>Heart rate …etc.</a:t>
            </a:r>
            <a:endParaRPr sz="1200"/>
          </a:p>
        </p:txBody>
      </p:sp>
      <p:sp>
        <p:nvSpPr>
          <p:cNvPr id="137" name="Google Shape;137;p20"/>
          <p:cNvSpPr txBox="1"/>
          <p:nvPr/>
        </p:nvSpPr>
        <p:spPr>
          <a:xfrm>
            <a:off x="17375" y="2019375"/>
            <a:ext cx="9126600" cy="1154400"/>
          </a:xfrm>
          <a:prstGeom prst="rect">
            <a:avLst/>
          </a:prstGeom>
          <a:solidFill>
            <a:srgbClr val="EFEFEF"/>
          </a:solidFill>
          <a:ln cap="flat" cmpd="sng" w="28575">
            <a:solidFill>
              <a:srgbClr val="B7B7B7"/>
            </a:solidFill>
            <a:prstDash val="solid"/>
            <a:round/>
            <a:headEnd len="sm" w="sm" type="none"/>
            <a:tailEnd len="sm" w="sm" type="none"/>
          </a:ln>
        </p:spPr>
        <p:txBody>
          <a:bodyPr anchorCtr="0" anchor="t" bIns="91425" lIns="91425" spcFirstLastPara="1" rIns="91425" wrap="square" tIns="91425">
            <a:spAutoFit/>
          </a:bodyPr>
          <a:lstStyle/>
          <a:p>
            <a:pPr indent="457200" lvl="0" marL="0" rtl="0" algn="l">
              <a:spcBef>
                <a:spcPts val="0"/>
              </a:spcBef>
              <a:spcAft>
                <a:spcPts val="0"/>
              </a:spcAft>
              <a:buNone/>
            </a:pPr>
            <a:r>
              <a:rPr i="1" lang="zh-TW" sz="3300">
                <a:solidFill>
                  <a:srgbClr val="0B5394"/>
                </a:solidFill>
                <a:latin typeface="Raleway ExtraBold"/>
                <a:ea typeface="Raleway ExtraBold"/>
                <a:cs typeface="Raleway ExtraBold"/>
                <a:sym typeface="Raleway ExtraBold"/>
              </a:rPr>
              <a:t>Pleasant Modern Age</a:t>
            </a:r>
            <a:endParaRPr i="1" sz="3300">
              <a:solidFill>
                <a:srgbClr val="0B5394"/>
              </a:solidFill>
              <a:latin typeface="Raleway ExtraBold"/>
              <a:ea typeface="Raleway ExtraBold"/>
              <a:cs typeface="Raleway ExtraBold"/>
              <a:sym typeface="Raleway ExtraBold"/>
            </a:endParaRPr>
          </a:p>
          <a:p>
            <a:pPr indent="457200" lvl="0" marL="914400" rtl="0" algn="l">
              <a:spcBef>
                <a:spcPts val="0"/>
              </a:spcBef>
              <a:spcAft>
                <a:spcPts val="0"/>
              </a:spcAft>
              <a:buNone/>
            </a:pPr>
            <a:r>
              <a:rPr i="1" lang="zh-TW" sz="3000">
                <a:solidFill>
                  <a:srgbClr val="0B5394"/>
                </a:solidFill>
                <a:latin typeface="Raleway ExtraBold"/>
                <a:ea typeface="Raleway ExtraBold"/>
                <a:cs typeface="Raleway ExtraBold"/>
                <a:sym typeface="Raleway ExtraBold"/>
              </a:rPr>
              <a:t>IoT Environment, Interactive Technology</a:t>
            </a:r>
            <a:endParaRPr i="1" sz="3000">
              <a:solidFill>
                <a:srgbClr val="0B5394"/>
              </a:solidFill>
              <a:latin typeface="Raleway ExtraBold"/>
              <a:ea typeface="Raleway ExtraBold"/>
              <a:cs typeface="Raleway ExtraBold"/>
              <a:sym typeface="Raleway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Motivation and Application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3" name="Google Shape;143;p21"/>
          <p:cNvSpPr txBox="1"/>
          <p:nvPr>
            <p:ph idx="1" type="body"/>
          </p:nvPr>
        </p:nvSpPr>
        <p:spPr>
          <a:xfrm>
            <a:off x="729450" y="2078875"/>
            <a:ext cx="8018100" cy="2938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zh-TW" sz="1800"/>
              <a:t>immersive experience - working experience</a:t>
            </a:r>
            <a:endParaRPr sz="1800"/>
          </a:p>
          <a:p>
            <a:pPr indent="-342900" lvl="1" marL="914400" rtl="0" algn="l">
              <a:spcBef>
                <a:spcPts val="0"/>
              </a:spcBef>
              <a:spcAft>
                <a:spcPts val="0"/>
              </a:spcAft>
              <a:buSzPts val="1800"/>
              <a:buChar char="○"/>
            </a:pPr>
            <a:r>
              <a:rPr lang="zh-TW" sz="1800"/>
              <a:t>working at any place you want .</a:t>
            </a:r>
            <a:endParaRPr sz="1800"/>
          </a:p>
          <a:p>
            <a:pPr indent="-342900" lvl="2" marL="1371600" rtl="0" algn="l">
              <a:spcBef>
                <a:spcPts val="0"/>
              </a:spcBef>
              <a:spcAft>
                <a:spcPts val="0"/>
              </a:spcAft>
              <a:buSzPts val="1800"/>
              <a:buChar char="■"/>
            </a:pPr>
            <a:r>
              <a:rPr lang="zh-TW" sz="1800"/>
              <a:t>In the ocean working with fish</a:t>
            </a:r>
            <a:endParaRPr sz="1800"/>
          </a:p>
          <a:p>
            <a:pPr indent="-342900" lvl="2" marL="1371600" rtl="0" algn="l">
              <a:spcBef>
                <a:spcPts val="0"/>
              </a:spcBef>
              <a:spcAft>
                <a:spcPts val="0"/>
              </a:spcAft>
              <a:buSzPts val="1800"/>
              <a:buChar char="■"/>
            </a:pPr>
            <a:r>
              <a:rPr lang="zh-TW" sz="1800"/>
              <a:t>on the beach working with  Ocean Waves Sea Sounds</a:t>
            </a:r>
            <a:endParaRPr sz="1800"/>
          </a:p>
          <a:p>
            <a:pPr indent="-342900" lvl="2" marL="1371600" rtl="0" algn="l">
              <a:spcBef>
                <a:spcPts val="0"/>
              </a:spcBef>
              <a:spcAft>
                <a:spcPts val="0"/>
              </a:spcAft>
              <a:buSzPts val="1800"/>
              <a:buChar char="■"/>
            </a:pPr>
            <a:r>
              <a:rPr lang="zh-TW" sz="1800"/>
              <a:t>In the coffee shop working with Jazz</a:t>
            </a:r>
            <a:endParaRPr sz="1800"/>
          </a:p>
          <a:p>
            <a:pPr indent="-342900" lvl="2" marL="1371600" rtl="0" algn="l">
              <a:spcBef>
                <a:spcPts val="0"/>
              </a:spcBef>
              <a:spcAft>
                <a:spcPts val="0"/>
              </a:spcAft>
              <a:buSzPts val="1800"/>
              <a:buChar char="■"/>
            </a:pPr>
            <a:r>
              <a:rPr lang="zh-TW" sz="1800"/>
              <a:t>near the onsen …etc  </a:t>
            </a:r>
            <a:endParaRPr sz="1800"/>
          </a:p>
          <a:p>
            <a:pPr indent="-342900" lvl="1" marL="914400" rtl="0" algn="l">
              <a:spcBef>
                <a:spcPts val="0"/>
              </a:spcBef>
              <a:spcAft>
                <a:spcPts val="0"/>
              </a:spcAft>
              <a:buSzPts val="1800"/>
              <a:buChar char="○"/>
            </a:pPr>
            <a:r>
              <a:rPr lang="zh-TW" sz="1800"/>
              <a:t>working with Huge monitor .</a:t>
            </a:r>
            <a:endParaRPr sz="1800"/>
          </a:p>
          <a:p>
            <a:pPr indent="-342900" lvl="2" marL="1371600" rtl="0" algn="l">
              <a:spcBef>
                <a:spcPts val="0"/>
              </a:spcBef>
              <a:spcAft>
                <a:spcPts val="0"/>
              </a:spcAft>
              <a:buSzPts val="1800"/>
              <a:buChar char="■"/>
            </a:pPr>
            <a:r>
              <a:rPr lang="zh-TW" sz="1800"/>
              <a:t>improving your efficiency</a:t>
            </a:r>
            <a:endParaRPr sz="1800"/>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